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24"/>
  </p:notesMasterIdLst>
  <p:sldIdLst>
    <p:sldId id="257" r:id="rId2"/>
    <p:sldId id="256" r:id="rId3"/>
    <p:sldId id="262" r:id="rId4"/>
    <p:sldId id="261" r:id="rId5"/>
    <p:sldId id="434" r:id="rId6"/>
    <p:sldId id="437" r:id="rId7"/>
    <p:sldId id="432" r:id="rId8"/>
    <p:sldId id="439" r:id="rId9"/>
    <p:sldId id="440" r:id="rId10"/>
    <p:sldId id="441" r:id="rId11"/>
    <p:sldId id="442" r:id="rId12"/>
    <p:sldId id="436" r:id="rId13"/>
    <p:sldId id="443" r:id="rId14"/>
    <p:sldId id="446" r:id="rId15"/>
    <p:sldId id="444" r:id="rId16"/>
    <p:sldId id="445" r:id="rId17"/>
    <p:sldId id="435" r:id="rId18"/>
    <p:sldId id="438" r:id="rId19"/>
    <p:sldId id="448" r:id="rId20"/>
    <p:sldId id="449" r:id="rId21"/>
    <p:sldId id="450" r:id="rId22"/>
    <p:sldId id="451"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10C85"/>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173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3F311B-32D6-4515-A0D6-84870C1A86F3}" type="datetimeFigureOut">
              <a:rPr lang="en-GB" smtClean="0"/>
              <a:t>01/01/2025</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A5A7CF-3376-47CC-BF00-795D8310999B}" type="slidenum">
              <a:rPr lang="en-GB" smtClean="0"/>
              <a:t>‹#›</a:t>
            </a:fld>
            <a:endParaRPr lang="en-GB"/>
          </a:p>
        </p:txBody>
      </p:sp>
    </p:spTree>
    <p:extLst>
      <p:ext uri="{BB962C8B-B14F-4D97-AF65-F5344CB8AC3E}">
        <p14:creationId xmlns:p14="http://schemas.microsoft.com/office/powerpoint/2010/main" val="301033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549320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3637470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995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695213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5896351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3263584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488511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4726426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27581563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677822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25487501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3344292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876528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845179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814967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837475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966899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70220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790813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58909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8206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2971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33162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94772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5611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56564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36398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61135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25573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stretch>
            <a:fillRect l="-17000" r="-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1/1/2025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79015048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11.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42713" y="-1142284"/>
            <a:ext cx="6858000" cy="9143425"/>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733" y="0"/>
            <a:ext cx="6803134"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125298" y="-161647"/>
            <a:ext cx="4894564" cy="9145160"/>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white graphic design&#10;&#10;Description automatically generated">
            <a:extLst>
              <a:ext uri="{FF2B5EF4-FFF2-40B4-BE49-F238E27FC236}">
                <a16:creationId xmlns:a16="http://schemas.microsoft.com/office/drawing/2014/main" id="{5F2893AC-8052-AEDA-E534-88B55246804E}"/>
              </a:ext>
            </a:extLst>
          </p:cNvPr>
          <p:cNvPicPr>
            <a:picLocks noChangeAspect="1"/>
          </p:cNvPicPr>
          <p:nvPr/>
        </p:nvPicPr>
        <p:blipFill>
          <a:blip r:embed="rId2"/>
          <a:stretch>
            <a:fillRect/>
          </a:stretch>
        </p:blipFill>
        <p:spPr>
          <a:xfrm>
            <a:off x="12192" y="0"/>
            <a:ext cx="9119616" cy="6858000"/>
          </a:xfrm>
          <a:prstGeom prst="rect">
            <a:avLst/>
          </a:prstGeom>
        </p:spPr>
      </p:pic>
    </p:spTree>
    <p:extLst>
      <p:ext uri="{BB962C8B-B14F-4D97-AF65-F5344CB8AC3E}">
        <p14:creationId xmlns:p14="http://schemas.microsoft.com/office/powerpoint/2010/main" val="23410855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858000"/>
          </a:xfrm>
          <a:prstGeom prst="rect">
            <a:avLst/>
          </a:prstGeom>
        </p:spPr>
      </p:pic>
      <p:sp>
        <p:nvSpPr>
          <p:cNvPr id="3" name="Shape 0"/>
          <p:cNvSpPr/>
          <p:nvPr/>
        </p:nvSpPr>
        <p:spPr>
          <a:xfrm>
            <a:off x="0" y="37953"/>
            <a:ext cx="9144000" cy="6857999"/>
          </a:xfrm>
          <a:prstGeom prst="rect">
            <a:avLst/>
          </a:prstGeom>
          <a:solidFill>
            <a:srgbClr val="09151A">
              <a:alpha val="75000"/>
            </a:srgbClr>
          </a:solidFill>
          <a:ln/>
        </p:spPr>
        <p:txBody>
          <a:bodyPr/>
          <a:lstStyle/>
          <a:p>
            <a:endParaRPr lang="en-US" dirty="0"/>
          </a:p>
        </p:txBody>
      </p:sp>
      <p:sp>
        <p:nvSpPr>
          <p:cNvPr id="5" name="Text 1"/>
          <p:cNvSpPr/>
          <p:nvPr/>
        </p:nvSpPr>
        <p:spPr>
          <a:xfrm>
            <a:off x="2297655" y="294904"/>
            <a:ext cx="4563814" cy="394469"/>
          </a:xfrm>
          <a:prstGeom prst="rect">
            <a:avLst/>
          </a:prstGeom>
          <a:noFill/>
          <a:ln/>
        </p:spPr>
        <p:txBody>
          <a:bodyPr wrap="none" rtlCol="0" anchor="t"/>
          <a:lstStyle/>
          <a:p>
            <a:pPr algn="ctr">
              <a:lnSpc>
                <a:spcPts val="3106"/>
              </a:lnSpc>
            </a:pPr>
            <a:r>
              <a:rPr lang="en-US" sz="2485" dirty="0">
                <a:solidFill>
                  <a:srgbClr val="F5F0F0"/>
                </a:solidFill>
                <a:latin typeface="adonis-web" pitchFamily="34" charset="0"/>
                <a:ea typeface="adonis-web" pitchFamily="34" charset="-122"/>
                <a:cs typeface="adonis-web" pitchFamily="34" charset="-120"/>
              </a:rPr>
              <a:t>Visualizations</a:t>
            </a:r>
            <a:endParaRPr lang="en-US" sz="2485" dirty="0"/>
          </a:p>
        </p:txBody>
      </p:sp>
      <p:sp>
        <p:nvSpPr>
          <p:cNvPr id="18" name="TextBox 17">
            <a:extLst>
              <a:ext uri="{FF2B5EF4-FFF2-40B4-BE49-F238E27FC236}">
                <a16:creationId xmlns:a16="http://schemas.microsoft.com/office/drawing/2014/main" id="{56C07B94-A88B-552C-A80B-F403502DED70}"/>
              </a:ext>
            </a:extLst>
          </p:cNvPr>
          <p:cNvSpPr txBox="1"/>
          <p:nvPr/>
        </p:nvSpPr>
        <p:spPr>
          <a:xfrm>
            <a:off x="307560" y="4503986"/>
            <a:ext cx="8528877" cy="2267800"/>
          </a:xfrm>
          <a:prstGeom prst="rect">
            <a:avLst/>
          </a:prstGeom>
          <a:noFill/>
        </p:spPr>
        <p:txBody>
          <a:bodyPr wrap="square" rtlCol="0">
            <a:spAutoFit/>
          </a:bodyPr>
          <a:lstStyle/>
          <a:p>
            <a:pPr marR="0" algn="ctr">
              <a:lnSpc>
                <a:spcPct val="107000"/>
              </a:lnSpc>
              <a:spcBef>
                <a:spcPts val="0"/>
              </a:spcBef>
              <a:spcAft>
                <a:spcPts val="800"/>
              </a:spcAft>
            </a:pPr>
            <a:r>
              <a:rPr lang="en-US" sz="1200" i="1" kern="100" dirty="0">
                <a:solidFill>
                  <a:srgbClr val="FFC000"/>
                </a:solidFill>
                <a:latin typeface="Rockwell" panose="02060603020205020403" pitchFamily="18" charset="0"/>
                <a:ea typeface="Calibri" panose="020F0502020204030204" pitchFamily="34" charset="0"/>
                <a:cs typeface="Times New Roman" panose="02020603050405020304" pitchFamily="18" charset="0"/>
              </a:rPr>
              <a:t>By leveraging correlation analysis through a heatmap, we gain valuable insights into the interrelationships between features, guiding us in building a more robust and accurate predictive model.</a:t>
            </a:r>
          </a:p>
          <a:p>
            <a:pPr marR="0" algn="ctr">
              <a:lnSpc>
                <a:spcPct val="107000"/>
              </a:lnSpc>
              <a:spcBef>
                <a:spcPts val="0"/>
              </a:spcBef>
              <a:spcAft>
                <a:spcPts val="800"/>
              </a:spcAft>
            </a:pPr>
            <a:r>
              <a:rPr lang="en-US" sz="1200" b="1" kern="100" dirty="0">
                <a:solidFill>
                  <a:schemeClr val="bg1"/>
                </a:solidFill>
                <a:latin typeface="Rockwell" panose="02060603020205020403" pitchFamily="18" charset="0"/>
                <a:ea typeface="Calibri" panose="020F0502020204030204" pitchFamily="34" charset="0"/>
                <a:cs typeface="Times New Roman" panose="02020603050405020304" pitchFamily="18" charset="0"/>
              </a:rPr>
              <a:t>Observations</a:t>
            </a:r>
          </a:p>
          <a:p>
            <a:pPr marL="228600" marR="0" indent="-228600" algn="ctr">
              <a:lnSpc>
                <a:spcPct val="107000"/>
              </a:lnSpc>
              <a:spcBef>
                <a:spcPts val="0"/>
              </a:spcBef>
              <a:spcAft>
                <a:spcPts val="800"/>
              </a:spcAft>
              <a:buFont typeface="+mj-lt"/>
              <a:buAutoNum type="arabicPeriod"/>
            </a:pPr>
            <a:r>
              <a:rPr lang="en-US" sz="1200" kern="100" dirty="0">
                <a:solidFill>
                  <a:srgbClr val="FF0000"/>
                </a:solidFill>
                <a:latin typeface="Rockwell" panose="02060603020205020403" pitchFamily="18" charset="0"/>
                <a:ea typeface="Calibri" panose="020F0502020204030204" pitchFamily="34" charset="0"/>
                <a:cs typeface="Times New Roman" panose="02020603050405020304" pitchFamily="18" charset="0"/>
              </a:rPr>
              <a:t>PRECINCT and Y_COORD_CD/Latitude: </a:t>
            </a:r>
            <a:r>
              <a:rPr lang="en-US" sz="1200" kern="100" dirty="0">
                <a:solidFill>
                  <a:schemeClr val="bg1"/>
                </a:solidFill>
                <a:latin typeface="Rockwell" panose="02060603020205020403" pitchFamily="18" charset="0"/>
                <a:ea typeface="Calibri" panose="020F0502020204030204" pitchFamily="34" charset="0"/>
                <a:cs typeface="Times New Roman" panose="02020603050405020304" pitchFamily="18" charset="0"/>
              </a:rPr>
              <a:t>There is a strong negative correlation between PRECINCT and Y_COORD_CD/Latitude, indicating that certain precincts are more associated with specific latitude positions.</a:t>
            </a:r>
          </a:p>
          <a:p>
            <a:pPr marL="228600" marR="0" indent="-228600" algn="ctr">
              <a:lnSpc>
                <a:spcPct val="107000"/>
              </a:lnSpc>
              <a:spcBef>
                <a:spcPts val="0"/>
              </a:spcBef>
              <a:spcAft>
                <a:spcPts val="800"/>
              </a:spcAft>
              <a:buFont typeface="+mj-lt"/>
              <a:buAutoNum type="arabicPeriod"/>
            </a:pPr>
            <a:r>
              <a:rPr lang="en-US" sz="1200" kern="100" dirty="0">
                <a:solidFill>
                  <a:srgbClr val="FF0000"/>
                </a:solidFill>
                <a:latin typeface="Rockwell" panose="02060603020205020403" pitchFamily="18" charset="0"/>
                <a:ea typeface="Calibri" panose="020F0502020204030204" pitchFamily="34" charset="0"/>
                <a:cs typeface="Times New Roman" panose="02020603050405020304" pitchFamily="18" charset="0"/>
              </a:rPr>
              <a:t>X_COORD_CD and Longitude: </a:t>
            </a:r>
            <a:r>
              <a:rPr lang="en-US" sz="1200" kern="100" dirty="0">
                <a:solidFill>
                  <a:schemeClr val="bg1"/>
                </a:solidFill>
                <a:latin typeface="Rockwell" panose="02060603020205020403" pitchFamily="18" charset="0"/>
                <a:ea typeface="Calibri" panose="020F0502020204030204" pitchFamily="34" charset="0"/>
                <a:cs typeface="Times New Roman" panose="02020603050405020304" pitchFamily="18" charset="0"/>
              </a:rPr>
              <a:t>These features have a perfect positive correlation, as expected, since they represent the same spatial dimension.</a:t>
            </a:r>
          </a:p>
          <a:p>
            <a:pPr marL="228600" marR="0" indent="-228600" algn="ctr">
              <a:lnSpc>
                <a:spcPct val="107000"/>
              </a:lnSpc>
              <a:spcBef>
                <a:spcPts val="0"/>
              </a:spcBef>
              <a:spcAft>
                <a:spcPts val="800"/>
              </a:spcAft>
              <a:buFont typeface="+mj-lt"/>
              <a:buAutoNum type="arabicPeriod"/>
            </a:pPr>
            <a:r>
              <a:rPr lang="en-US" sz="1200" kern="100" dirty="0">
                <a:solidFill>
                  <a:srgbClr val="FF0000"/>
                </a:solidFill>
                <a:latin typeface="Rockwell" panose="02060603020205020403" pitchFamily="18" charset="0"/>
                <a:ea typeface="Calibri" panose="020F0502020204030204" pitchFamily="34" charset="0"/>
                <a:cs typeface="Times New Roman" panose="02020603050405020304" pitchFamily="18" charset="0"/>
              </a:rPr>
              <a:t>Other Features: </a:t>
            </a:r>
            <a:r>
              <a:rPr lang="en-US" sz="1200" kern="100" dirty="0">
                <a:solidFill>
                  <a:schemeClr val="bg1"/>
                </a:solidFill>
                <a:latin typeface="Rockwell" panose="02060603020205020403" pitchFamily="18" charset="0"/>
                <a:ea typeface="Calibri" panose="020F0502020204030204" pitchFamily="34" charset="0"/>
                <a:cs typeface="Times New Roman" panose="02020603050405020304" pitchFamily="18" charset="0"/>
              </a:rPr>
              <a:t>Most other features show low or moderate correlations with each other, suggesting that they provide unique information to the model.</a:t>
            </a:r>
          </a:p>
        </p:txBody>
      </p:sp>
      <p:pic>
        <p:nvPicPr>
          <p:cNvPr id="6" name="Picture 5">
            <a:extLst>
              <a:ext uri="{FF2B5EF4-FFF2-40B4-BE49-F238E27FC236}">
                <a16:creationId xmlns:a16="http://schemas.microsoft.com/office/drawing/2014/main" id="{FCD50091-382A-BDC6-8EFD-240201E57B62}"/>
              </a:ext>
            </a:extLst>
          </p:cNvPr>
          <p:cNvPicPr>
            <a:picLocks noChangeAspect="1"/>
          </p:cNvPicPr>
          <p:nvPr/>
        </p:nvPicPr>
        <p:blipFill>
          <a:blip r:embed="rId4"/>
          <a:stretch>
            <a:fillRect/>
          </a:stretch>
        </p:blipFill>
        <p:spPr>
          <a:xfrm>
            <a:off x="1600199" y="1102051"/>
            <a:ext cx="5943600" cy="2995295"/>
          </a:xfrm>
          <a:prstGeom prst="rect">
            <a:avLst/>
          </a:prstGeom>
        </p:spPr>
      </p:pic>
    </p:spTree>
    <p:extLst>
      <p:ext uri="{BB962C8B-B14F-4D97-AF65-F5344CB8AC3E}">
        <p14:creationId xmlns:p14="http://schemas.microsoft.com/office/powerpoint/2010/main" val="9875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858000"/>
          </a:xfrm>
          <a:prstGeom prst="rect">
            <a:avLst/>
          </a:prstGeom>
        </p:spPr>
      </p:pic>
      <p:sp>
        <p:nvSpPr>
          <p:cNvPr id="3" name="Shape 0"/>
          <p:cNvSpPr/>
          <p:nvPr/>
        </p:nvSpPr>
        <p:spPr>
          <a:xfrm>
            <a:off x="0" y="37953"/>
            <a:ext cx="9144000" cy="6857999"/>
          </a:xfrm>
          <a:prstGeom prst="rect">
            <a:avLst/>
          </a:prstGeom>
          <a:solidFill>
            <a:srgbClr val="09151A">
              <a:alpha val="75000"/>
            </a:srgbClr>
          </a:solidFill>
          <a:ln/>
        </p:spPr>
        <p:txBody>
          <a:bodyPr/>
          <a:lstStyle/>
          <a:p>
            <a:endParaRPr lang="en-US" dirty="0"/>
          </a:p>
        </p:txBody>
      </p:sp>
      <p:sp>
        <p:nvSpPr>
          <p:cNvPr id="5" name="Text 1"/>
          <p:cNvSpPr/>
          <p:nvPr/>
        </p:nvSpPr>
        <p:spPr>
          <a:xfrm>
            <a:off x="2297655" y="294904"/>
            <a:ext cx="4563814" cy="394469"/>
          </a:xfrm>
          <a:prstGeom prst="rect">
            <a:avLst/>
          </a:prstGeom>
          <a:noFill/>
          <a:ln/>
        </p:spPr>
        <p:txBody>
          <a:bodyPr wrap="none" rtlCol="0" anchor="t"/>
          <a:lstStyle/>
          <a:p>
            <a:pPr algn="ctr">
              <a:lnSpc>
                <a:spcPts val="3106"/>
              </a:lnSpc>
            </a:pPr>
            <a:r>
              <a:rPr lang="en-US" sz="2485" dirty="0">
                <a:solidFill>
                  <a:srgbClr val="F5F0F0"/>
                </a:solidFill>
                <a:latin typeface="adonis-web" pitchFamily="34" charset="0"/>
                <a:ea typeface="adonis-web" pitchFamily="34" charset="-122"/>
                <a:cs typeface="adonis-web" pitchFamily="34" charset="-120"/>
              </a:rPr>
              <a:t>Visualizations</a:t>
            </a:r>
            <a:endParaRPr lang="en-US" sz="2485" dirty="0"/>
          </a:p>
        </p:txBody>
      </p:sp>
      <p:sp>
        <p:nvSpPr>
          <p:cNvPr id="18" name="TextBox 17">
            <a:extLst>
              <a:ext uri="{FF2B5EF4-FFF2-40B4-BE49-F238E27FC236}">
                <a16:creationId xmlns:a16="http://schemas.microsoft.com/office/drawing/2014/main" id="{56C07B94-A88B-552C-A80B-F403502DED70}"/>
              </a:ext>
            </a:extLst>
          </p:cNvPr>
          <p:cNvSpPr txBox="1"/>
          <p:nvPr/>
        </p:nvSpPr>
        <p:spPr>
          <a:xfrm>
            <a:off x="296928" y="3684261"/>
            <a:ext cx="8528877" cy="2868221"/>
          </a:xfrm>
          <a:prstGeom prst="rect">
            <a:avLst/>
          </a:prstGeom>
          <a:noFill/>
        </p:spPr>
        <p:txBody>
          <a:bodyPr wrap="square" rtlCol="0">
            <a:spAutoFit/>
          </a:bodyPr>
          <a:lstStyle/>
          <a:p>
            <a:pPr marR="0" algn="ctr">
              <a:lnSpc>
                <a:spcPct val="107000"/>
              </a:lnSpc>
              <a:spcBef>
                <a:spcPts val="0"/>
              </a:spcBef>
              <a:spcAft>
                <a:spcPts val="800"/>
              </a:spcAft>
            </a:pPr>
            <a:r>
              <a:rPr lang="en-US" sz="1200" i="1" kern="100" dirty="0">
                <a:solidFill>
                  <a:srgbClr val="FFC000"/>
                </a:solidFill>
                <a:latin typeface="Rockwell" panose="02060603020205020403" pitchFamily="18" charset="0"/>
                <a:ea typeface="Calibri" panose="020F0502020204030204" pitchFamily="34" charset="0"/>
                <a:cs typeface="Times New Roman" panose="02020603050405020304" pitchFamily="18" charset="0"/>
              </a:rPr>
              <a:t>PCA (Principal Component Analysis): PCA was used to reduce the dimensionality of the dataset to two principal components (PCA1 and PCA2) for easy visualization.</a:t>
            </a:r>
          </a:p>
          <a:p>
            <a:pPr marR="0" algn="ctr">
              <a:lnSpc>
                <a:spcPct val="107000"/>
              </a:lnSpc>
              <a:spcBef>
                <a:spcPts val="0"/>
              </a:spcBef>
              <a:spcAft>
                <a:spcPts val="800"/>
              </a:spcAft>
            </a:pPr>
            <a:r>
              <a:rPr lang="en-US" sz="1200" i="1" kern="100" dirty="0">
                <a:solidFill>
                  <a:srgbClr val="FFC000"/>
                </a:solidFill>
                <a:latin typeface="Rockwell" panose="02060603020205020403" pitchFamily="18" charset="0"/>
                <a:ea typeface="Calibri" panose="020F0502020204030204" pitchFamily="34" charset="0"/>
                <a:cs typeface="Times New Roman" panose="02020603050405020304" pitchFamily="18" charset="0"/>
              </a:rPr>
              <a:t>  Visualization: The scatter plot visualizes the data points in the new PCA space, highlighting outliers in blue and inliers in red.</a:t>
            </a:r>
          </a:p>
          <a:p>
            <a:pPr marR="0" algn="ctr">
              <a:lnSpc>
                <a:spcPct val="107000"/>
              </a:lnSpc>
              <a:spcBef>
                <a:spcPts val="0"/>
              </a:spcBef>
              <a:spcAft>
                <a:spcPts val="800"/>
              </a:spcAft>
            </a:pPr>
            <a:r>
              <a:rPr lang="en-US" sz="1200" b="1" kern="100" dirty="0">
                <a:solidFill>
                  <a:schemeClr val="bg1"/>
                </a:solidFill>
                <a:latin typeface="Rockwell" panose="02060603020205020403" pitchFamily="18" charset="0"/>
                <a:ea typeface="Calibri" panose="020F0502020204030204" pitchFamily="34" charset="0"/>
                <a:cs typeface="Times New Roman" panose="02020603050405020304" pitchFamily="18" charset="0"/>
              </a:rPr>
              <a:t>Observations</a:t>
            </a:r>
          </a:p>
          <a:p>
            <a:pPr marR="0">
              <a:lnSpc>
                <a:spcPct val="107000"/>
              </a:lnSpc>
              <a:spcBef>
                <a:spcPts val="0"/>
              </a:spcBef>
              <a:spcAft>
                <a:spcPts val="800"/>
              </a:spcAft>
            </a:pPr>
            <a:r>
              <a:rPr lang="en-US" sz="1200" kern="100" dirty="0">
                <a:solidFill>
                  <a:srgbClr val="FF0000"/>
                </a:solidFill>
                <a:latin typeface="Rockwell" panose="02060603020205020403" pitchFamily="18" charset="0"/>
                <a:ea typeface="Calibri" panose="020F0502020204030204" pitchFamily="34" charset="0"/>
                <a:cs typeface="Times New Roman" panose="02020603050405020304" pitchFamily="18" charset="0"/>
              </a:rPr>
              <a:t>Before Removal</a:t>
            </a:r>
            <a:r>
              <a:rPr lang="en-US" sz="1200" kern="100" dirty="0">
                <a:solidFill>
                  <a:schemeClr val="bg1"/>
                </a:solidFill>
                <a:latin typeface="Rockwell" panose="02060603020205020403" pitchFamily="18" charset="0"/>
                <a:ea typeface="Calibri" panose="020F0502020204030204" pitchFamily="34" charset="0"/>
                <a:cs typeface="Times New Roman" panose="02020603050405020304" pitchFamily="18" charset="0"/>
              </a:rPr>
              <a:t>:  The left plot shows the dataset with outliers included. blue points represent the outliers detected, while red points represent the inliers.</a:t>
            </a:r>
          </a:p>
          <a:p>
            <a:pPr marR="0">
              <a:lnSpc>
                <a:spcPct val="107000"/>
              </a:lnSpc>
              <a:spcBef>
                <a:spcPts val="0"/>
              </a:spcBef>
              <a:spcAft>
                <a:spcPts val="800"/>
              </a:spcAft>
            </a:pPr>
            <a:r>
              <a:rPr lang="en-US" sz="1200" kern="100" dirty="0">
                <a:solidFill>
                  <a:schemeClr val="bg1"/>
                </a:solidFill>
                <a:latin typeface="Rockwell" panose="02060603020205020403" pitchFamily="18" charset="0"/>
                <a:ea typeface="Calibri" panose="020F0502020204030204" pitchFamily="34" charset="0"/>
                <a:cs typeface="Times New Roman" panose="02020603050405020304" pitchFamily="18" charset="0"/>
              </a:rPr>
              <a:t>-Outliers can be observed scattered around the inliers, indicating potential anomalies or errors in the data.</a:t>
            </a:r>
          </a:p>
          <a:p>
            <a:pPr marR="0">
              <a:lnSpc>
                <a:spcPct val="107000"/>
              </a:lnSpc>
              <a:spcBef>
                <a:spcPts val="0"/>
              </a:spcBef>
              <a:spcAft>
                <a:spcPts val="800"/>
              </a:spcAft>
            </a:pPr>
            <a:r>
              <a:rPr lang="en-US" sz="1200" kern="100" dirty="0">
                <a:solidFill>
                  <a:srgbClr val="FF0000"/>
                </a:solidFill>
                <a:latin typeface="Rockwell" panose="02060603020205020403" pitchFamily="18" charset="0"/>
                <a:ea typeface="Calibri" panose="020F0502020204030204" pitchFamily="34" charset="0"/>
                <a:cs typeface="Times New Roman" panose="02020603050405020304" pitchFamily="18" charset="0"/>
              </a:rPr>
              <a:t>After Removal: </a:t>
            </a:r>
            <a:r>
              <a:rPr lang="en-US" sz="1200" kern="100" dirty="0">
                <a:solidFill>
                  <a:schemeClr val="bg1"/>
                </a:solidFill>
                <a:latin typeface="Rockwell" panose="02060603020205020403" pitchFamily="18" charset="0"/>
                <a:ea typeface="Calibri" panose="020F0502020204030204" pitchFamily="34" charset="0"/>
                <a:cs typeface="Times New Roman" panose="02020603050405020304" pitchFamily="18" charset="0"/>
              </a:rPr>
              <a:t>The right plot shows the dataset after removing the outliers.</a:t>
            </a:r>
          </a:p>
          <a:p>
            <a:pPr marR="0">
              <a:lnSpc>
                <a:spcPct val="107000"/>
              </a:lnSpc>
              <a:spcBef>
                <a:spcPts val="0"/>
              </a:spcBef>
              <a:spcAft>
                <a:spcPts val="800"/>
              </a:spcAft>
            </a:pPr>
            <a:r>
              <a:rPr lang="en-US" sz="1200" kern="100" dirty="0">
                <a:solidFill>
                  <a:schemeClr val="bg1"/>
                </a:solidFill>
                <a:latin typeface="Rockwell" panose="02060603020205020403" pitchFamily="18" charset="0"/>
                <a:ea typeface="Calibri" panose="020F0502020204030204" pitchFamily="34" charset="0"/>
                <a:cs typeface="Times New Roman" panose="02020603050405020304" pitchFamily="18" charset="0"/>
              </a:rPr>
              <a:t>- The cleaned data (in blue) appears more compact and consistent, with fewer scattered points, indicating a more reliable dataset for model training.</a:t>
            </a:r>
          </a:p>
        </p:txBody>
      </p:sp>
      <p:pic>
        <p:nvPicPr>
          <p:cNvPr id="7" name="Picture 6">
            <a:extLst>
              <a:ext uri="{FF2B5EF4-FFF2-40B4-BE49-F238E27FC236}">
                <a16:creationId xmlns:a16="http://schemas.microsoft.com/office/drawing/2014/main" id="{25D33685-B6A8-2CBE-673A-81ED93AE8AAA}"/>
              </a:ext>
            </a:extLst>
          </p:cNvPr>
          <p:cNvPicPr>
            <a:picLocks noChangeAspect="1"/>
          </p:cNvPicPr>
          <p:nvPr/>
        </p:nvPicPr>
        <p:blipFill rotWithShape="1">
          <a:blip r:embed="rId4">
            <a:extLst>
              <a:ext uri="{28A0092B-C50C-407E-A947-70E740481C1C}">
                <a14:useLocalDpi xmlns:a14="http://schemas.microsoft.com/office/drawing/2010/main" val="0"/>
              </a:ext>
            </a:extLst>
          </a:blip>
          <a:srcRect l="2442" t="2396" r="1744"/>
          <a:stretch/>
        </p:blipFill>
        <p:spPr>
          <a:xfrm>
            <a:off x="1629027" y="1057627"/>
            <a:ext cx="5901069" cy="2371373"/>
          </a:xfrm>
          <a:prstGeom prst="rect">
            <a:avLst/>
          </a:prstGeom>
        </p:spPr>
      </p:pic>
    </p:spTree>
    <p:extLst>
      <p:ext uri="{BB962C8B-B14F-4D97-AF65-F5344CB8AC3E}">
        <p14:creationId xmlns:p14="http://schemas.microsoft.com/office/powerpoint/2010/main" val="2508391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858000"/>
          </a:xfrm>
          <a:prstGeom prst="rect">
            <a:avLst/>
          </a:prstGeom>
        </p:spPr>
      </p:pic>
      <p:sp>
        <p:nvSpPr>
          <p:cNvPr id="3" name="Shape 0"/>
          <p:cNvSpPr/>
          <p:nvPr/>
        </p:nvSpPr>
        <p:spPr>
          <a:xfrm>
            <a:off x="0" y="37953"/>
            <a:ext cx="9144000" cy="6857999"/>
          </a:xfrm>
          <a:prstGeom prst="rect">
            <a:avLst/>
          </a:prstGeom>
          <a:solidFill>
            <a:srgbClr val="09151A">
              <a:alpha val="75000"/>
            </a:srgbClr>
          </a:solidFill>
          <a:ln/>
        </p:spPr>
        <p:txBody>
          <a:bodyPr/>
          <a:lstStyle/>
          <a:p>
            <a:endParaRPr lang="en-US" dirty="0"/>
          </a:p>
        </p:txBody>
      </p:sp>
      <p:sp>
        <p:nvSpPr>
          <p:cNvPr id="5" name="Text 1"/>
          <p:cNvSpPr/>
          <p:nvPr/>
        </p:nvSpPr>
        <p:spPr>
          <a:xfrm>
            <a:off x="2034494" y="3546647"/>
            <a:ext cx="4563814" cy="394469"/>
          </a:xfrm>
          <a:prstGeom prst="rect">
            <a:avLst/>
          </a:prstGeom>
          <a:noFill/>
          <a:ln/>
        </p:spPr>
        <p:txBody>
          <a:bodyPr wrap="none" rtlCol="0" anchor="t"/>
          <a:lstStyle/>
          <a:p>
            <a:pPr algn="ctr">
              <a:lnSpc>
                <a:spcPts val="3106"/>
              </a:lnSpc>
            </a:pPr>
            <a:r>
              <a:rPr lang="en-US" sz="2485" dirty="0">
                <a:solidFill>
                  <a:srgbClr val="F5F0F0"/>
                </a:solidFill>
                <a:latin typeface="Rockwell" panose="02060603020205020403" pitchFamily="18" charset="0"/>
                <a:ea typeface="adonis-web" pitchFamily="34" charset="-122"/>
                <a:cs typeface="adonis-web" pitchFamily="34" charset="-120"/>
              </a:rPr>
              <a:t>Train-Test Split</a:t>
            </a:r>
          </a:p>
        </p:txBody>
      </p:sp>
      <p:grpSp>
        <p:nvGrpSpPr>
          <p:cNvPr id="15" name="Group 14">
            <a:extLst>
              <a:ext uri="{FF2B5EF4-FFF2-40B4-BE49-F238E27FC236}">
                <a16:creationId xmlns:a16="http://schemas.microsoft.com/office/drawing/2014/main" id="{6458B6C8-4777-167A-C331-77A93FA13D62}"/>
              </a:ext>
            </a:extLst>
          </p:cNvPr>
          <p:cNvGrpSpPr/>
          <p:nvPr/>
        </p:nvGrpSpPr>
        <p:grpSpPr>
          <a:xfrm>
            <a:off x="207510" y="1601937"/>
            <a:ext cx="8787633" cy="1889985"/>
            <a:chOff x="224496" y="1211830"/>
            <a:chExt cx="4074818" cy="2020693"/>
          </a:xfrm>
        </p:grpSpPr>
        <p:sp>
          <p:nvSpPr>
            <p:cNvPr id="16" name="Shape 2">
              <a:extLst>
                <a:ext uri="{FF2B5EF4-FFF2-40B4-BE49-F238E27FC236}">
                  <a16:creationId xmlns:a16="http://schemas.microsoft.com/office/drawing/2014/main" id="{6E692FC9-8419-7C6C-8254-D9A46C6FDB64}"/>
                </a:ext>
              </a:extLst>
            </p:cNvPr>
            <p:cNvSpPr/>
            <p:nvPr/>
          </p:nvSpPr>
          <p:spPr>
            <a:xfrm>
              <a:off x="224496" y="1211830"/>
              <a:ext cx="4015427" cy="1827636"/>
            </a:xfrm>
            <a:prstGeom prst="roundRect">
              <a:avLst>
                <a:gd name="adj" fmla="val 5240"/>
              </a:avLst>
            </a:prstGeom>
            <a:solidFill>
              <a:srgbClr val="003180"/>
            </a:solidFill>
            <a:ln w="7620">
              <a:solidFill>
                <a:srgbClr val="194A99"/>
              </a:solidFill>
              <a:prstDash val="solid"/>
            </a:ln>
          </p:spPr>
        </p:sp>
        <p:sp>
          <p:nvSpPr>
            <p:cNvPr id="17" name="Text 4">
              <a:extLst>
                <a:ext uri="{FF2B5EF4-FFF2-40B4-BE49-F238E27FC236}">
                  <a16:creationId xmlns:a16="http://schemas.microsoft.com/office/drawing/2014/main" id="{9322D32D-73CB-5494-25B0-753975D22CBF}"/>
                </a:ext>
              </a:extLst>
            </p:cNvPr>
            <p:cNvSpPr/>
            <p:nvPr/>
          </p:nvSpPr>
          <p:spPr>
            <a:xfrm>
              <a:off x="224496" y="1404886"/>
              <a:ext cx="4074818" cy="1827637"/>
            </a:xfrm>
            <a:prstGeom prst="rect">
              <a:avLst/>
            </a:prstGeom>
            <a:noFill/>
            <a:ln/>
          </p:spPr>
          <p:txBody>
            <a:bodyPr wrap="square" rtlCol="0" anchor="t"/>
            <a:lstStyle/>
            <a:p>
              <a:pPr marL="0" marR="0" algn="ctr">
                <a:lnSpc>
                  <a:spcPct val="107000"/>
                </a:lnSpc>
                <a:spcBef>
                  <a:spcPts val="0"/>
                </a:spcBef>
                <a:spcAft>
                  <a:spcPts val="800"/>
                </a:spcAft>
              </a:pPr>
              <a:r>
                <a:rPr lang="en-US" sz="1200" kern="100" dirty="0">
                  <a:solidFill>
                    <a:srgbClr val="FFC000"/>
                  </a:solidFill>
                  <a:effectLst/>
                  <a:latin typeface="Rockwell" panose="02060603020205020403" pitchFamily="18" charset="0"/>
                  <a:ea typeface="Calibri" panose="020F0502020204030204" pitchFamily="34" charset="0"/>
                  <a:cs typeface="Times New Roman" panose="02020603050405020304" pitchFamily="18" charset="0"/>
                </a:rPr>
                <a:t>Splitting the Data into Training and Testing Sets In this step, we partitioned the dataset into two components: X and y. </a:t>
              </a:r>
            </a:p>
            <a:p>
              <a:pPr marL="0" marR="0" algn="ctr">
                <a:lnSpc>
                  <a:spcPct val="107000"/>
                </a:lnSpc>
                <a:spcBef>
                  <a:spcPts val="0"/>
                </a:spcBef>
                <a:spcAft>
                  <a:spcPts val="800"/>
                </a:spcAft>
              </a:pPr>
              <a:r>
                <a:rPr lang="en-US" sz="1200" kern="100" dirty="0">
                  <a:solidFill>
                    <a:srgbClr val="FFC000"/>
                  </a:solidFill>
                  <a:effectLst/>
                  <a:latin typeface="Rockwell" panose="02060603020205020403" pitchFamily="18" charset="0"/>
                  <a:ea typeface="Calibri" panose="020F0502020204030204" pitchFamily="34" charset="0"/>
                  <a:cs typeface="Times New Roman" panose="02020603050405020304" pitchFamily="18" charset="0"/>
                </a:rPr>
                <a:t>Variable X: </a:t>
              </a:r>
              <a:r>
                <a:rPr lang="en-US" sz="1200" kern="100" dirty="0">
                  <a:solidFill>
                    <a:schemeClr val="bg1"/>
                  </a:solidFill>
                  <a:effectLst/>
                  <a:latin typeface="Rockwell" panose="02060603020205020403" pitchFamily="18" charset="0"/>
                  <a:ea typeface="Calibri" panose="020F0502020204030204" pitchFamily="34" charset="0"/>
                  <a:cs typeface="Times New Roman" panose="02020603050405020304" pitchFamily="18" charset="0"/>
                </a:rPr>
                <a:t>This includes all the independent variables or features that contribute to our predictions. It encapsulates the input data for the model.</a:t>
              </a:r>
            </a:p>
            <a:p>
              <a:pPr marL="0" marR="0" algn="ctr">
                <a:lnSpc>
                  <a:spcPct val="107000"/>
                </a:lnSpc>
                <a:spcBef>
                  <a:spcPts val="0"/>
                </a:spcBef>
                <a:spcAft>
                  <a:spcPts val="800"/>
                </a:spcAft>
              </a:pPr>
              <a:r>
                <a:rPr lang="en-US" sz="1200" kern="100" dirty="0">
                  <a:solidFill>
                    <a:srgbClr val="FFC000"/>
                  </a:solidFill>
                  <a:effectLst/>
                  <a:latin typeface="Rockwell" panose="02060603020205020403" pitchFamily="18" charset="0"/>
                  <a:ea typeface="Calibri" panose="020F0502020204030204" pitchFamily="34" charset="0"/>
                  <a:cs typeface="Times New Roman" panose="02020603050405020304" pitchFamily="18" charset="0"/>
                </a:rPr>
                <a:t>Variable y:  </a:t>
              </a:r>
              <a:r>
                <a:rPr lang="en-US" sz="1200" kern="100" dirty="0">
                  <a:solidFill>
                    <a:schemeClr val="bg1"/>
                  </a:solidFill>
                  <a:effectLst/>
                  <a:latin typeface="Rockwell" panose="02060603020205020403" pitchFamily="18" charset="0"/>
                  <a:ea typeface="Calibri" panose="020F0502020204030204" pitchFamily="34" charset="0"/>
                  <a:cs typeface="Times New Roman" panose="02020603050405020304" pitchFamily="18" charset="0"/>
                </a:rPr>
                <a:t>This represents the dependent variable or target variable, which is the outcome we aim to predict. It encapsulates the output data for the model.</a:t>
              </a:r>
            </a:p>
          </p:txBody>
        </p:sp>
      </p:grpSp>
      <p:sp>
        <p:nvSpPr>
          <p:cNvPr id="18" name="Text 1">
            <a:extLst>
              <a:ext uri="{FF2B5EF4-FFF2-40B4-BE49-F238E27FC236}">
                <a16:creationId xmlns:a16="http://schemas.microsoft.com/office/drawing/2014/main" id="{F38E9556-6656-5F2E-DD39-EACE037125F8}"/>
              </a:ext>
            </a:extLst>
          </p:cNvPr>
          <p:cNvSpPr/>
          <p:nvPr/>
        </p:nvSpPr>
        <p:spPr>
          <a:xfrm>
            <a:off x="2215347" y="653613"/>
            <a:ext cx="4563814" cy="394469"/>
          </a:xfrm>
          <a:prstGeom prst="rect">
            <a:avLst/>
          </a:prstGeom>
          <a:noFill/>
          <a:ln/>
        </p:spPr>
        <p:txBody>
          <a:bodyPr wrap="none" rtlCol="0" anchor="t"/>
          <a:lstStyle/>
          <a:p>
            <a:pPr algn="ctr">
              <a:lnSpc>
                <a:spcPts val="3106"/>
              </a:lnSpc>
            </a:pPr>
            <a:r>
              <a:rPr lang="en-US" sz="2485" dirty="0">
                <a:solidFill>
                  <a:srgbClr val="F5F0F0"/>
                </a:solidFill>
                <a:latin typeface="Rockwell" panose="02060603020205020403" pitchFamily="18" charset="0"/>
                <a:ea typeface="adonis-web" pitchFamily="34" charset="-122"/>
                <a:cs typeface="adonis-web" pitchFamily="34" charset="-120"/>
              </a:rPr>
              <a:t>Splitting the data into X and y</a:t>
            </a:r>
          </a:p>
        </p:txBody>
      </p:sp>
      <p:sp>
        <p:nvSpPr>
          <p:cNvPr id="20" name="Shape 2">
            <a:extLst>
              <a:ext uri="{FF2B5EF4-FFF2-40B4-BE49-F238E27FC236}">
                <a16:creationId xmlns:a16="http://schemas.microsoft.com/office/drawing/2014/main" id="{D076F578-CCDC-CB8A-BBE8-DA81CE90E251}"/>
              </a:ext>
            </a:extLst>
          </p:cNvPr>
          <p:cNvSpPr/>
          <p:nvPr/>
        </p:nvSpPr>
        <p:spPr>
          <a:xfrm>
            <a:off x="218355" y="4376875"/>
            <a:ext cx="8612773" cy="2248215"/>
          </a:xfrm>
          <a:prstGeom prst="roundRect">
            <a:avLst>
              <a:gd name="adj" fmla="val 5240"/>
            </a:avLst>
          </a:prstGeom>
          <a:solidFill>
            <a:srgbClr val="003180"/>
          </a:solidFill>
          <a:ln w="7620">
            <a:solidFill>
              <a:srgbClr val="194A99"/>
            </a:solidFill>
            <a:prstDash val="solid"/>
          </a:ln>
        </p:spPr>
        <p:txBody>
          <a:bodyPr/>
          <a:lstStyle/>
          <a:p>
            <a:endParaRPr lang="en-US" dirty="0"/>
          </a:p>
        </p:txBody>
      </p:sp>
      <p:sp>
        <p:nvSpPr>
          <p:cNvPr id="32" name="TextBox 31">
            <a:extLst>
              <a:ext uri="{FF2B5EF4-FFF2-40B4-BE49-F238E27FC236}">
                <a16:creationId xmlns:a16="http://schemas.microsoft.com/office/drawing/2014/main" id="{ED623743-BD92-2F36-C964-EBC6DFF6DBAF}"/>
              </a:ext>
            </a:extLst>
          </p:cNvPr>
          <p:cNvSpPr txBox="1"/>
          <p:nvPr/>
        </p:nvSpPr>
        <p:spPr>
          <a:xfrm>
            <a:off x="312872" y="4657917"/>
            <a:ext cx="8347076" cy="1569660"/>
          </a:xfrm>
          <a:prstGeom prst="rect">
            <a:avLst/>
          </a:prstGeom>
          <a:noFill/>
        </p:spPr>
        <p:txBody>
          <a:bodyPr wrap="square" rtlCol="0">
            <a:spAutoFit/>
          </a:bodyPr>
          <a:lstStyle/>
          <a:p>
            <a:pPr algn="ctr"/>
            <a:r>
              <a:rPr lang="en-US" sz="1200" dirty="0">
                <a:solidFill>
                  <a:schemeClr val="bg1"/>
                </a:solidFill>
                <a:latin typeface="Rockwell" panose="02060603020205020403" pitchFamily="18" charset="0"/>
              </a:rPr>
              <a:t>To evaluate the performance of our model, we split the dataset into training data and testing data.</a:t>
            </a:r>
          </a:p>
          <a:p>
            <a:pPr algn="ctr"/>
            <a:endParaRPr lang="en-US" sz="1200" dirty="0">
              <a:solidFill>
                <a:schemeClr val="bg1"/>
              </a:solidFill>
              <a:latin typeface="Rockwell" panose="02060603020205020403" pitchFamily="18" charset="0"/>
            </a:endParaRPr>
          </a:p>
          <a:p>
            <a:pPr algn="ctr"/>
            <a:r>
              <a:rPr lang="en-US" sz="1200" dirty="0">
                <a:solidFill>
                  <a:srgbClr val="FFC000"/>
                </a:solidFill>
                <a:latin typeface="Rockwell" panose="02060603020205020403" pitchFamily="18" charset="0"/>
              </a:rPr>
              <a:t>Split Ratio: </a:t>
            </a:r>
            <a:r>
              <a:rPr lang="en-US" sz="1200" dirty="0">
                <a:solidFill>
                  <a:schemeClr val="bg1"/>
                </a:solidFill>
                <a:latin typeface="Rockwell" panose="02060603020205020403" pitchFamily="18" charset="0"/>
              </a:rPr>
              <a:t>We used an 80:20 split, meaning 80% of our data is used as training data and 20% is used as testing data. This means the test size was set to 0.2.</a:t>
            </a:r>
          </a:p>
          <a:p>
            <a:pPr algn="ctr"/>
            <a:r>
              <a:rPr lang="en-US" sz="1200" dirty="0">
                <a:solidFill>
                  <a:srgbClr val="FFC000"/>
                </a:solidFill>
                <a:latin typeface="Rockwell" panose="02060603020205020403" pitchFamily="18" charset="0"/>
              </a:rPr>
              <a:t>Random State: </a:t>
            </a:r>
            <a:r>
              <a:rPr lang="en-US" sz="1200" dirty="0">
                <a:solidFill>
                  <a:schemeClr val="bg1"/>
                </a:solidFill>
                <a:latin typeface="Rockwell" panose="02060603020205020403" pitchFamily="18" charset="0"/>
              </a:rPr>
              <a:t>We used a random state of 42 to ensure the reproducibility of our results across different runs. This means that every time we run the code, we get the same split, ensuring consistency in our evaluations.</a:t>
            </a:r>
          </a:p>
          <a:p>
            <a:pPr algn="ctr"/>
            <a:r>
              <a:rPr lang="en-US" sz="1200" dirty="0">
                <a:solidFill>
                  <a:srgbClr val="FFC000"/>
                </a:solidFill>
                <a:latin typeface="Rockwell" panose="02060603020205020403" pitchFamily="18" charset="0"/>
              </a:rPr>
              <a:t>Stratify: </a:t>
            </a:r>
            <a:r>
              <a:rPr lang="en-US" sz="1200" dirty="0">
                <a:solidFill>
                  <a:schemeClr val="bg1"/>
                </a:solidFill>
                <a:latin typeface="Rockwell" panose="02060603020205020403" pitchFamily="18" charset="0"/>
              </a:rPr>
              <a:t>We used stratify=y to ensure that our target variable (y) is distributed proportionally in both the training and testing sets. </a:t>
            </a:r>
          </a:p>
        </p:txBody>
      </p:sp>
    </p:spTree>
    <p:extLst>
      <p:ext uri="{BB962C8B-B14F-4D97-AF65-F5344CB8AC3E}">
        <p14:creationId xmlns:p14="http://schemas.microsoft.com/office/powerpoint/2010/main" val="2380888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858000"/>
          </a:xfrm>
          <a:prstGeom prst="rect">
            <a:avLst/>
          </a:prstGeom>
        </p:spPr>
      </p:pic>
      <p:sp>
        <p:nvSpPr>
          <p:cNvPr id="3" name="Shape 0"/>
          <p:cNvSpPr/>
          <p:nvPr/>
        </p:nvSpPr>
        <p:spPr>
          <a:xfrm>
            <a:off x="0" y="37953"/>
            <a:ext cx="9144000" cy="6857999"/>
          </a:xfrm>
          <a:prstGeom prst="rect">
            <a:avLst/>
          </a:prstGeom>
          <a:solidFill>
            <a:srgbClr val="09151A">
              <a:alpha val="75000"/>
            </a:srgbClr>
          </a:solidFill>
          <a:ln/>
        </p:spPr>
        <p:txBody>
          <a:bodyPr/>
          <a:lstStyle/>
          <a:p>
            <a:endParaRPr lang="en-US" dirty="0"/>
          </a:p>
        </p:txBody>
      </p:sp>
      <p:sp>
        <p:nvSpPr>
          <p:cNvPr id="5" name="Text 1"/>
          <p:cNvSpPr/>
          <p:nvPr/>
        </p:nvSpPr>
        <p:spPr>
          <a:xfrm>
            <a:off x="2215347" y="1382041"/>
            <a:ext cx="4563814" cy="394469"/>
          </a:xfrm>
          <a:prstGeom prst="rect">
            <a:avLst/>
          </a:prstGeom>
          <a:noFill/>
          <a:ln/>
        </p:spPr>
        <p:txBody>
          <a:bodyPr wrap="none" rtlCol="0" anchor="t"/>
          <a:lstStyle/>
          <a:p>
            <a:pPr algn="ctr">
              <a:lnSpc>
                <a:spcPts val="3106"/>
              </a:lnSpc>
            </a:pPr>
            <a:r>
              <a:rPr lang="en-US" sz="2485" dirty="0">
                <a:solidFill>
                  <a:srgbClr val="F5F0F0"/>
                </a:solidFill>
                <a:latin typeface="Rockwell" panose="02060603020205020403" pitchFamily="18" charset="0"/>
                <a:ea typeface="adonis-web" pitchFamily="34" charset="-122"/>
                <a:cs typeface="adonis-web" pitchFamily="34" charset="-120"/>
              </a:rPr>
              <a:t>Standard Scaler</a:t>
            </a:r>
          </a:p>
        </p:txBody>
      </p:sp>
      <p:grpSp>
        <p:nvGrpSpPr>
          <p:cNvPr id="19" name="Group 18">
            <a:extLst>
              <a:ext uri="{FF2B5EF4-FFF2-40B4-BE49-F238E27FC236}">
                <a16:creationId xmlns:a16="http://schemas.microsoft.com/office/drawing/2014/main" id="{AAD7CE2B-559E-3347-83B3-40FEE0603DDF}"/>
              </a:ext>
            </a:extLst>
          </p:cNvPr>
          <p:cNvGrpSpPr/>
          <p:nvPr/>
        </p:nvGrpSpPr>
        <p:grpSpPr>
          <a:xfrm>
            <a:off x="1542786" y="2275094"/>
            <a:ext cx="5762848" cy="3285734"/>
            <a:chOff x="165104" y="1211829"/>
            <a:chExt cx="4074819" cy="4435768"/>
          </a:xfrm>
        </p:grpSpPr>
        <p:sp>
          <p:nvSpPr>
            <p:cNvPr id="20" name="Shape 2">
              <a:extLst>
                <a:ext uri="{FF2B5EF4-FFF2-40B4-BE49-F238E27FC236}">
                  <a16:creationId xmlns:a16="http://schemas.microsoft.com/office/drawing/2014/main" id="{D076F578-CCDC-CB8A-BBE8-DA81CE90E251}"/>
                </a:ext>
              </a:extLst>
            </p:cNvPr>
            <p:cNvSpPr/>
            <p:nvPr/>
          </p:nvSpPr>
          <p:spPr>
            <a:xfrm>
              <a:off x="165105" y="1211829"/>
              <a:ext cx="4074818" cy="4435768"/>
            </a:xfrm>
            <a:prstGeom prst="roundRect">
              <a:avLst>
                <a:gd name="adj" fmla="val 5240"/>
              </a:avLst>
            </a:prstGeom>
            <a:solidFill>
              <a:srgbClr val="003180"/>
            </a:solidFill>
            <a:ln w="7620">
              <a:solidFill>
                <a:srgbClr val="194A99"/>
              </a:solidFill>
              <a:prstDash val="solid"/>
            </a:ln>
          </p:spPr>
        </p:sp>
        <p:sp>
          <p:nvSpPr>
            <p:cNvPr id="21" name="Text 4">
              <a:extLst>
                <a:ext uri="{FF2B5EF4-FFF2-40B4-BE49-F238E27FC236}">
                  <a16:creationId xmlns:a16="http://schemas.microsoft.com/office/drawing/2014/main" id="{E7613337-FFE9-E07D-5D32-02330D684C93}"/>
                </a:ext>
              </a:extLst>
            </p:cNvPr>
            <p:cNvSpPr/>
            <p:nvPr/>
          </p:nvSpPr>
          <p:spPr>
            <a:xfrm>
              <a:off x="165104" y="1944044"/>
              <a:ext cx="4074818" cy="2485869"/>
            </a:xfrm>
            <a:prstGeom prst="rect">
              <a:avLst/>
            </a:prstGeom>
            <a:noFill/>
            <a:ln/>
          </p:spPr>
          <p:txBody>
            <a:bodyPr wrap="square" rtlCol="0" anchor="t"/>
            <a:lstStyle/>
            <a:p>
              <a:pPr marL="0" marR="0" algn="ctr">
                <a:lnSpc>
                  <a:spcPct val="107000"/>
                </a:lnSpc>
                <a:spcBef>
                  <a:spcPts val="0"/>
                </a:spcBef>
                <a:spcAft>
                  <a:spcPts val="800"/>
                </a:spcAft>
              </a:pPr>
              <a:endParaRPr lang="en-US"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r>
                <a:rPr lang="en-US"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Scaling Numerical Features:</a:t>
              </a:r>
            </a:p>
            <a:p>
              <a:pPr marL="0" marR="0" algn="ctr">
                <a:lnSpc>
                  <a:spcPct val="107000"/>
                </a:lnSpc>
                <a:spcBef>
                  <a:spcPts val="0"/>
                </a:spcBef>
                <a:spcAft>
                  <a:spcPts val="800"/>
                </a:spcAft>
              </a:pPr>
              <a:r>
                <a:rPr lang="en-US"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To ensure consistent scales for numerical features, we employed Standard Scaler during preprocessing. </a:t>
              </a:r>
            </a:p>
            <a:p>
              <a:pPr marL="0" marR="0" algn="ctr">
                <a:lnSpc>
                  <a:spcPct val="107000"/>
                </a:lnSpc>
                <a:spcBef>
                  <a:spcPts val="0"/>
                </a:spcBef>
                <a:spcAft>
                  <a:spcPts val="800"/>
                </a:spcAft>
              </a:pPr>
              <a:r>
                <a:rPr lang="en-US"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This helped in normalizing the features, ensuring they contribute equally to the model's predictions.</a:t>
              </a:r>
            </a:p>
            <a:p>
              <a:pPr marL="0" marR="0" algn="ctr">
                <a:lnSpc>
                  <a:spcPct val="107000"/>
                </a:lnSpc>
                <a:spcBef>
                  <a:spcPts val="0"/>
                </a:spcBef>
                <a:spcAft>
                  <a:spcPts val="800"/>
                </a:spcAft>
              </a:pPr>
              <a:endParaRPr lang="en-US"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endParaRPr lang="en-US"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endParaRPr lang="en-US"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endParaRPr lang="en-US"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1786199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858000"/>
          </a:xfrm>
          <a:prstGeom prst="rect">
            <a:avLst/>
          </a:prstGeom>
        </p:spPr>
      </p:pic>
      <p:sp>
        <p:nvSpPr>
          <p:cNvPr id="3" name="Shape 0"/>
          <p:cNvSpPr/>
          <p:nvPr/>
        </p:nvSpPr>
        <p:spPr>
          <a:xfrm>
            <a:off x="0" y="37953"/>
            <a:ext cx="9144000" cy="6857999"/>
          </a:xfrm>
          <a:prstGeom prst="rect">
            <a:avLst/>
          </a:prstGeom>
          <a:solidFill>
            <a:srgbClr val="09151A">
              <a:alpha val="75000"/>
            </a:srgbClr>
          </a:solidFill>
          <a:ln/>
        </p:spPr>
        <p:txBody>
          <a:bodyPr/>
          <a:lstStyle/>
          <a:p>
            <a:endParaRPr lang="en-US" dirty="0"/>
          </a:p>
        </p:txBody>
      </p:sp>
      <p:sp>
        <p:nvSpPr>
          <p:cNvPr id="5" name="Text 1"/>
          <p:cNvSpPr/>
          <p:nvPr/>
        </p:nvSpPr>
        <p:spPr>
          <a:xfrm>
            <a:off x="152398" y="75939"/>
            <a:ext cx="8447315" cy="571907"/>
          </a:xfrm>
          <a:prstGeom prst="rect">
            <a:avLst/>
          </a:prstGeom>
          <a:noFill/>
          <a:ln/>
        </p:spPr>
        <p:txBody>
          <a:bodyPr wrap="none" rtlCol="0" anchor="t"/>
          <a:lstStyle/>
          <a:p>
            <a:pPr algn="ctr">
              <a:lnSpc>
                <a:spcPts val="3106"/>
              </a:lnSpc>
            </a:pPr>
            <a:r>
              <a:rPr lang="en-US" sz="2485" dirty="0">
                <a:solidFill>
                  <a:srgbClr val="F5F0F0"/>
                </a:solidFill>
                <a:latin typeface="Rockwell" panose="02060603020205020403" pitchFamily="18" charset="0"/>
                <a:ea typeface="adonis-web" pitchFamily="34" charset="-122"/>
                <a:cs typeface="adonis-web" pitchFamily="34" charset="-120"/>
              </a:rPr>
              <a:t>Applying Machine Learning Algorithms</a:t>
            </a:r>
          </a:p>
        </p:txBody>
      </p:sp>
      <p:grpSp>
        <p:nvGrpSpPr>
          <p:cNvPr id="19" name="Group 18">
            <a:extLst>
              <a:ext uri="{FF2B5EF4-FFF2-40B4-BE49-F238E27FC236}">
                <a16:creationId xmlns:a16="http://schemas.microsoft.com/office/drawing/2014/main" id="{AAD7CE2B-559E-3347-83B3-40FEE0603DDF}"/>
              </a:ext>
            </a:extLst>
          </p:cNvPr>
          <p:cNvGrpSpPr/>
          <p:nvPr/>
        </p:nvGrpSpPr>
        <p:grpSpPr>
          <a:xfrm>
            <a:off x="152399" y="685799"/>
            <a:ext cx="8730343" cy="5905354"/>
            <a:chOff x="165104" y="1211828"/>
            <a:chExt cx="4074819" cy="4464461"/>
          </a:xfrm>
        </p:grpSpPr>
        <p:sp>
          <p:nvSpPr>
            <p:cNvPr id="20" name="shape 2">
              <a:extLst>
                <a:ext uri="{FF2B5EF4-FFF2-40B4-BE49-F238E27FC236}">
                  <a16:creationId xmlns:a16="http://schemas.microsoft.com/office/drawing/2014/main" id="{D076F578-CCDC-CB8A-BBE8-DA81CE90E251}"/>
                </a:ext>
              </a:extLst>
            </p:cNvPr>
            <p:cNvSpPr/>
            <p:nvPr/>
          </p:nvSpPr>
          <p:spPr>
            <a:xfrm>
              <a:off x="165105" y="1211829"/>
              <a:ext cx="4074818" cy="4435768"/>
            </a:xfrm>
            <a:prstGeom prst="roundRect">
              <a:avLst>
                <a:gd name="adj" fmla="val 5240"/>
              </a:avLst>
            </a:prstGeom>
            <a:solidFill>
              <a:srgbClr val="003180"/>
            </a:solidFill>
            <a:ln w="7620">
              <a:solidFill>
                <a:srgbClr val="194A99"/>
              </a:solidFill>
              <a:prstDash val="solid"/>
            </a:ln>
          </p:spPr>
        </p:sp>
        <p:sp>
          <p:nvSpPr>
            <p:cNvPr id="21" name="Text 4">
              <a:extLst>
                <a:ext uri="{FF2B5EF4-FFF2-40B4-BE49-F238E27FC236}">
                  <a16:creationId xmlns:a16="http://schemas.microsoft.com/office/drawing/2014/main" id="{E7613337-FFE9-E07D-5D32-02330D684C93}"/>
                </a:ext>
              </a:extLst>
            </p:cNvPr>
            <p:cNvSpPr/>
            <p:nvPr/>
          </p:nvSpPr>
          <p:spPr>
            <a:xfrm>
              <a:off x="165104" y="1211828"/>
              <a:ext cx="4074818" cy="4464461"/>
            </a:xfrm>
            <a:prstGeom prst="rect">
              <a:avLst/>
            </a:prstGeom>
            <a:noFill/>
            <a:ln/>
          </p:spPr>
          <p:txBody>
            <a:bodyPr wrap="square" rtlCol="0" anchor="t"/>
            <a:lstStyle/>
            <a:p>
              <a:pPr marL="0" marR="0">
                <a:lnSpc>
                  <a:spcPct val="107000"/>
                </a:lnSpc>
                <a:spcBef>
                  <a:spcPts val="0"/>
                </a:spcBef>
                <a:spcAft>
                  <a:spcPts val="800"/>
                </a:spcAft>
              </a:pPr>
              <a:r>
                <a:rPr lang="en-GB" sz="1400" dirty="0">
                  <a:solidFill>
                    <a:srgbClr val="FFC000"/>
                  </a:solidFill>
                  <a:latin typeface="Rockwell" panose="02060603020205020403" pitchFamily="18" charset="0"/>
                </a:rPr>
                <a:t>This is a Binary Classification problem, the models used are:</a:t>
              </a:r>
              <a:endParaRPr lang="en-US" sz="1400" kern="100" dirty="0">
                <a:solidFill>
                  <a:srgbClr val="FFC000"/>
                </a:solidFill>
                <a:effectLst/>
                <a:latin typeface="Rockwell" panose="02060603020205020403"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kern="1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rPr>
                <a:t>Logistic Regression</a:t>
              </a:r>
            </a:p>
            <a:p>
              <a:pPr marL="0" marR="0">
                <a:lnSpc>
                  <a:spcPct val="107000"/>
                </a:lnSpc>
                <a:spcBef>
                  <a:spcPts val="0"/>
                </a:spcBef>
                <a:spcAft>
                  <a:spcPts val="800"/>
                </a:spcAft>
              </a:pPr>
              <a:r>
                <a:rPr lang="en-US" sz="1200" kern="100" dirty="0">
                  <a:solidFill>
                    <a:schemeClr val="bg1"/>
                  </a:solidFill>
                  <a:effectLst/>
                  <a:latin typeface="Rockwell" panose="02060603020205020403" pitchFamily="18" charset="0"/>
                  <a:ea typeface="Calibri" panose="020F0502020204030204" pitchFamily="34" charset="0"/>
                  <a:cs typeface="Times New Roman" panose="02020603050405020304" pitchFamily="18" charset="0"/>
                </a:rPr>
                <a:t>When faced with binary classification problems, logistic regression can be used to model the probability of a binary response depending on any number of explanatory variables. - For this dataset, it forecasts whether an occurrence is statistically a homicidal based on certain features.</a:t>
              </a:r>
            </a:p>
            <a:p>
              <a:pPr marL="0" marR="0">
                <a:lnSpc>
                  <a:spcPct val="107000"/>
                </a:lnSpc>
                <a:spcBef>
                  <a:spcPts val="0"/>
                </a:spcBef>
                <a:spcAft>
                  <a:spcPts val="800"/>
                </a:spcAft>
              </a:pPr>
              <a:r>
                <a:rPr lang="en-US" sz="1200" kern="1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rPr>
                <a:t>Decision Tree</a:t>
              </a:r>
            </a:p>
            <a:p>
              <a:pPr marL="0" marR="0">
                <a:lnSpc>
                  <a:spcPct val="107000"/>
                </a:lnSpc>
                <a:spcBef>
                  <a:spcPts val="0"/>
                </a:spcBef>
                <a:spcAft>
                  <a:spcPts val="800"/>
                </a:spcAft>
              </a:pPr>
              <a:r>
                <a:rPr lang="en-US" sz="1200" kern="100" dirty="0">
                  <a:solidFill>
                    <a:schemeClr val="bg1"/>
                  </a:solidFill>
                  <a:effectLst/>
                  <a:latin typeface="Rockwell" panose="02060603020205020403" pitchFamily="18" charset="0"/>
                  <a:ea typeface="Calibri" panose="020F0502020204030204" pitchFamily="34" charset="0"/>
                  <a:cs typeface="Times New Roman" panose="02020603050405020304" pitchFamily="18" charset="0"/>
                </a:rPr>
                <a:t>Classification and regression tasks can be accomplished using decision trees which learn simple decision rule from data features. - For this dataset, it lets one identify different rules and patterns that exist between outcomes in shooting cases.</a:t>
              </a:r>
            </a:p>
            <a:p>
              <a:pPr marL="0" marR="0">
                <a:lnSpc>
                  <a:spcPct val="107000"/>
                </a:lnSpc>
                <a:spcBef>
                  <a:spcPts val="0"/>
                </a:spcBef>
                <a:spcAft>
                  <a:spcPts val="800"/>
                </a:spcAft>
              </a:pPr>
              <a:r>
                <a:rPr lang="en-US" sz="1200" kern="1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rPr>
                <a:t>Random Forest</a:t>
              </a:r>
            </a:p>
            <a:p>
              <a:pPr marL="0" marR="0">
                <a:lnSpc>
                  <a:spcPct val="107000"/>
                </a:lnSpc>
                <a:spcBef>
                  <a:spcPts val="0"/>
                </a:spcBef>
                <a:spcAft>
                  <a:spcPts val="800"/>
                </a:spcAft>
              </a:pPr>
              <a:r>
                <a:rPr lang="en-US" sz="1200" kern="100" dirty="0">
                  <a:solidFill>
                    <a:schemeClr val="bg1"/>
                  </a:solidFill>
                  <a:effectLst/>
                  <a:latin typeface="Rockwell" panose="02060603020205020403" pitchFamily="18" charset="0"/>
                  <a:ea typeface="Calibri" panose="020F0502020204030204" pitchFamily="34" charset="0"/>
                  <a:cs typeface="Times New Roman" panose="02020603050405020304" pitchFamily="18" charset="0"/>
                </a:rPr>
                <a:t>Random Forest is an ensemble method that combines multiple decision trees for better classification accuracy and to avoid over fitting. - For this dataset, its results are more accurate compared to single decision tree alternatives as it ensembles results from multiple random trees.</a:t>
              </a:r>
            </a:p>
            <a:p>
              <a:pPr marL="0" marR="0">
                <a:lnSpc>
                  <a:spcPct val="107000"/>
                </a:lnSpc>
                <a:spcBef>
                  <a:spcPts val="0"/>
                </a:spcBef>
                <a:spcAft>
                  <a:spcPts val="800"/>
                </a:spcAft>
              </a:pPr>
              <a:r>
                <a:rPr lang="en-US" sz="1200" kern="1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rPr>
                <a:t>Support Vector Machine (SVM)</a:t>
              </a:r>
            </a:p>
            <a:p>
              <a:pPr marL="0" marR="0">
                <a:lnSpc>
                  <a:spcPct val="107000"/>
                </a:lnSpc>
                <a:spcBef>
                  <a:spcPts val="0"/>
                </a:spcBef>
                <a:spcAft>
                  <a:spcPts val="800"/>
                </a:spcAft>
              </a:pPr>
              <a:r>
                <a:rPr lang="en-US" sz="1200" kern="100" dirty="0">
                  <a:solidFill>
                    <a:schemeClr val="bg1"/>
                  </a:solidFill>
                  <a:effectLst/>
                  <a:latin typeface="Rockwell" panose="02060603020205020403" pitchFamily="18" charset="0"/>
                  <a:ea typeface="Calibri" panose="020F0502020204030204" pitchFamily="34" charset="0"/>
                  <a:cs typeface="Times New Roman" panose="02020603050405020304" pitchFamily="18" charset="0"/>
                </a:rPr>
                <a:t>For classification purposes, SVM computes the best hyperplane that can separate classes within feature space. - For this dataset, the goal is to have maximum difference from each other among various types of incidents.</a:t>
              </a:r>
            </a:p>
            <a:p>
              <a:pPr marL="0" marR="0">
                <a:lnSpc>
                  <a:spcPct val="107000"/>
                </a:lnSpc>
                <a:spcBef>
                  <a:spcPts val="0"/>
                </a:spcBef>
                <a:spcAft>
                  <a:spcPts val="800"/>
                </a:spcAft>
              </a:pPr>
              <a:r>
                <a:rPr lang="en-US" sz="1200" kern="1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rPr>
                <a:t>Naive Bayes</a:t>
              </a:r>
            </a:p>
            <a:p>
              <a:pPr marL="0" marR="0">
                <a:lnSpc>
                  <a:spcPct val="107000"/>
                </a:lnSpc>
                <a:spcBef>
                  <a:spcPts val="0"/>
                </a:spcBef>
                <a:spcAft>
                  <a:spcPts val="800"/>
                </a:spcAft>
              </a:pPr>
              <a:r>
                <a:rPr lang="en-US" sz="1200" kern="100" dirty="0">
                  <a:solidFill>
                    <a:schemeClr val="bg1"/>
                  </a:solidFill>
                  <a:effectLst/>
                  <a:latin typeface="Rockwell" panose="02060603020205020403" pitchFamily="18" charset="0"/>
                  <a:ea typeface="Calibri" panose="020F0502020204030204" pitchFamily="34" charset="0"/>
                  <a:cs typeface="Times New Roman" panose="02020603050405020304" pitchFamily="18" charset="0"/>
                </a:rPr>
                <a:t>Naive Bayes is a classification algorithm based on Bayes’ theorem with assumption of independence between predictors. - This dataset contains a basic yet powerful classifier with probabilistic approach for determining class label</a:t>
              </a:r>
            </a:p>
            <a:p>
              <a:pPr marL="0" marR="0">
                <a:lnSpc>
                  <a:spcPct val="107000"/>
                </a:lnSpc>
                <a:spcBef>
                  <a:spcPts val="0"/>
                </a:spcBef>
                <a:spcAft>
                  <a:spcPts val="800"/>
                </a:spcAft>
              </a:pPr>
              <a:r>
                <a:rPr lang="en-US" sz="1200" kern="100" dirty="0">
                  <a:solidFill>
                    <a:srgbClr val="FF0000"/>
                  </a:solidFill>
                  <a:effectLst/>
                  <a:latin typeface="Rockwell" panose="02060603020205020403" pitchFamily="18" charset="0"/>
                  <a:ea typeface="Calibri" panose="020F0502020204030204" pitchFamily="34" charset="0"/>
                  <a:cs typeface="Times New Roman" panose="02020603050405020304" pitchFamily="18" charset="0"/>
                </a:rPr>
                <a:t>Gradient Boosting:</a:t>
              </a:r>
            </a:p>
            <a:p>
              <a:pPr marL="0" marR="0">
                <a:lnSpc>
                  <a:spcPct val="107000"/>
                </a:lnSpc>
                <a:spcBef>
                  <a:spcPts val="0"/>
                </a:spcBef>
                <a:spcAft>
                  <a:spcPts val="800"/>
                </a:spcAft>
              </a:pPr>
              <a:r>
                <a:rPr lang="en-US" sz="1200" kern="100" dirty="0">
                  <a:solidFill>
                    <a:schemeClr val="bg1"/>
                  </a:solidFill>
                  <a:effectLst/>
                  <a:latin typeface="Rockwell" panose="02060603020205020403" pitchFamily="18" charset="0"/>
                  <a:ea typeface="Calibri" panose="020F0502020204030204" pitchFamily="34" charset="0"/>
                  <a:cs typeface="Times New Roman" panose="02020603050405020304" pitchFamily="18" charset="0"/>
                </a:rPr>
                <a:t>Gradient Boosting is an ensemble technique that builds models sequentially to correct the errors of the previous models, enhancing accuracy. For this dataset, it incrementally improves the classification performance by focusing on difficult-to-classify incidents</a:t>
              </a:r>
            </a:p>
          </p:txBody>
        </p:sp>
      </p:grpSp>
    </p:spTree>
    <p:extLst>
      <p:ext uri="{BB962C8B-B14F-4D97-AF65-F5344CB8AC3E}">
        <p14:creationId xmlns:p14="http://schemas.microsoft.com/office/powerpoint/2010/main" val="1271306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858000"/>
          </a:xfrm>
          <a:prstGeom prst="rect">
            <a:avLst/>
          </a:prstGeom>
        </p:spPr>
      </p:pic>
      <p:sp>
        <p:nvSpPr>
          <p:cNvPr id="3" name="Shape 0"/>
          <p:cNvSpPr/>
          <p:nvPr/>
        </p:nvSpPr>
        <p:spPr>
          <a:xfrm>
            <a:off x="0" y="37953"/>
            <a:ext cx="9144000" cy="6857999"/>
          </a:xfrm>
          <a:prstGeom prst="rect">
            <a:avLst/>
          </a:prstGeom>
          <a:solidFill>
            <a:srgbClr val="09151A">
              <a:alpha val="75000"/>
            </a:srgbClr>
          </a:solidFill>
          <a:ln/>
        </p:spPr>
        <p:txBody>
          <a:bodyPr/>
          <a:lstStyle/>
          <a:p>
            <a:endParaRPr lang="en-US" dirty="0"/>
          </a:p>
        </p:txBody>
      </p:sp>
      <p:sp>
        <p:nvSpPr>
          <p:cNvPr id="7" name="Text 1">
            <a:extLst>
              <a:ext uri="{FF2B5EF4-FFF2-40B4-BE49-F238E27FC236}">
                <a16:creationId xmlns:a16="http://schemas.microsoft.com/office/drawing/2014/main" id="{7D8E6AB1-60D0-A154-648E-61E1C7981EAA}"/>
              </a:ext>
            </a:extLst>
          </p:cNvPr>
          <p:cNvSpPr/>
          <p:nvPr/>
        </p:nvSpPr>
        <p:spPr>
          <a:xfrm>
            <a:off x="2106489" y="567210"/>
            <a:ext cx="4563814" cy="394469"/>
          </a:xfrm>
          <a:prstGeom prst="rect">
            <a:avLst/>
          </a:prstGeom>
          <a:noFill/>
          <a:ln/>
        </p:spPr>
        <p:txBody>
          <a:bodyPr wrap="none" rtlCol="0" anchor="t"/>
          <a:lstStyle/>
          <a:p>
            <a:pPr algn="ctr">
              <a:lnSpc>
                <a:spcPts val="3106"/>
              </a:lnSpc>
            </a:pPr>
            <a:r>
              <a:rPr lang="en-US" sz="2485" dirty="0">
                <a:solidFill>
                  <a:srgbClr val="F5F0F0"/>
                </a:solidFill>
                <a:latin typeface="Rockwell" panose="02060603020205020403" pitchFamily="18" charset="0"/>
                <a:ea typeface="adonis-web" pitchFamily="34" charset="-122"/>
                <a:cs typeface="adonis-web" pitchFamily="34" charset="-120"/>
              </a:rPr>
              <a:t>Evaluation Metrics</a:t>
            </a:r>
          </a:p>
        </p:txBody>
      </p:sp>
      <p:sp>
        <p:nvSpPr>
          <p:cNvPr id="8" name="Text 1">
            <a:extLst>
              <a:ext uri="{FF2B5EF4-FFF2-40B4-BE49-F238E27FC236}">
                <a16:creationId xmlns:a16="http://schemas.microsoft.com/office/drawing/2014/main" id="{19E6EC5D-20D0-430B-5C68-3A5CB7978B42}"/>
              </a:ext>
            </a:extLst>
          </p:cNvPr>
          <p:cNvSpPr/>
          <p:nvPr/>
        </p:nvSpPr>
        <p:spPr>
          <a:xfrm>
            <a:off x="2215347" y="1382041"/>
            <a:ext cx="4563814" cy="394469"/>
          </a:xfrm>
          <a:prstGeom prst="rect">
            <a:avLst/>
          </a:prstGeom>
          <a:noFill/>
          <a:ln/>
        </p:spPr>
        <p:txBody>
          <a:bodyPr wrap="none" rtlCol="0" anchor="t"/>
          <a:lstStyle/>
          <a:p>
            <a:pPr algn="ctr">
              <a:lnSpc>
                <a:spcPts val="3106"/>
              </a:lnSpc>
            </a:pPr>
            <a:r>
              <a:rPr lang="en-US" dirty="0">
                <a:solidFill>
                  <a:srgbClr val="FFC000"/>
                </a:solidFill>
                <a:latin typeface="Rockwell" panose="02060603020205020403" pitchFamily="18" charset="0"/>
                <a:ea typeface="adonis-web" pitchFamily="34" charset="-122"/>
                <a:cs typeface="adonis-web" pitchFamily="34" charset="-120"/>
              </a:rPr>
              <a:t>Before Removal of Outliers</a:t>
            </a:r>
          </a:p>
        </p:txBody>
      </p:sp>
      <p:graphicFrame>
        <p:nvGraphicFramePr>
          <p:cNvPr id="9" name="Table 8">
            <a:extLst>
              <a:ext uri="{FF2B5EF4-FFF2-40B4-BE49-F238E27FC236}">
                <a16:creationId xmlns:a16="http://schemas.microsoft.com/office/drawing/2014/main" id="{518F1726-CFE3-0217-D8BE-31327F47EAF9}"/>
              </a:ext>
            </a:extLst>
          </p:cNvPr>
          <p:cNvGraphicFramePr>
            <a:graphicFrameLocks noGrp="1"/>
          </p:cNvGraphicFramePr>
          <p:nvPr>
            <p:extLst>
              <p:ext uri="{D42A27DB-BD31-4B8C-83A1-F6EECF244321}">
                <p14:modId xmlns:p14="http://schemas.microsoft.com/office/powerpoint/2010/main" val="1072731143"/>
              </p:ext>
            </p:extLst>
          </p:nvPr>
        </p:nvGraphicFramePr>
        <p:xfrm>
          <a:off x="628650" y="2812559"/>
          <a:ext cx="7886700" cy="2194560"/>
        </p:xfrm>
        <a:graphic>
          <a:graphicData uri="http://schemas.openxmlformats.org/drawingml/2006/table">
            <a:tbl>
              <a:tblPr/>
              <a:tblGrid>
                <a:gridCol w="1577340">
                  <a:extLst>
                    <a:ext uri="{9D8B030D-6E8A-4147-A177-3AD203B41FA5}">
                      <a16:colId xmlns:a16="http://schemas.microsoft.com/office/drawing/2014/main" val="3648197439"/>
                    </a:ext>
                  </a:extLst>
                </a:gridCol>
                <a:gridCol w="1577340">
                  <a:extLst>
                    <a:ext uri="{9D8B030D-6E8A-4147-A177-3AD203B41FA5}">
                      <a16:colId xmlns:a16="http://schemas.microsoft.com/office/drawing/2014/main" val="2131885896"/>
                    </a:ext>
                  </a:extLst>
                </a:gridCol>
                <a:gridCol w="1577340">
                  <a:extLst>
                    <a:ext uri="{9D8B030D-6E8A-4147-A177-3AD203B41FA5}">
                      <a16:colId xmlns:a16="http://schemas.microsoft.com/office/drawing/2014/main" val="1897041244"/>
                    </a:ext>
                  </a:extLst>
                </a:gridCol>
                <a:gridCol w="1577340">
                  <a:extLst>
                    <a:ext uri="{9D8B030D-6E8A-4147-A177-3AD203B41FA5}">
                      <a16:colId xmlns:a16="http://schemas.microsoft.com/office/drawing/2014/main" val="2974841882"/>
                    </a:ext>
                  </a:extLst>
                </a:gridCol>
                <a:gridCol w="1577340">
                  <a:extLst>
                    <a:ext uri="{9D8B030D-6E8A-4147-A177-3AD203B41FA5}">
                      <a16:colId xmlns:a16="http://schemas.microsoft.com/office/drawing/2014/main" val="2340336989"/>
                    </a:ext>
                  </a:extLst>
                </a:gridCol>
              </a:tblGrid>
              <a:tr h="0">
                <a:tc>
                  <a:txBody>
                    <a:bodyPr/>
                    <a:lstStyle/>
                    <a:p>
                      <a:pPr algn="ctr"/>
                      <a:r>
                        <a:rPr lang="en-US" sz="1200">
                          <a:solidFill>
                            <a:schemeClr val="bg1"/>
                          </a:solidFill>
                          <a:latin typeface="Rockwell" panose="02060603020205020403" pitchFamily="18" charset="0"/>
                        </a:rPr>
                        <a:t>Model</a:t>
                      </a:r>
                    </a:p>
                  </a:txBody>
                  <a:tcPr anchor="ctr">
                    <a:lnL>
                      <a:noFill/>
                    </a:lnL>
                    <a:lnR>
                      <a:noFill/>
                    </a:lnR>
                    <a:lnT>
                      <a:noFill/>
                    </a:lnT>
                    <a:lnB>
                      <a:noFill/>
                    </a:lnB>
                    <a:noFill/>
                  </a:tcPr>
                </a:tc>
                <a:tc>
                  <a:txBody>
                    <a:bodyPr/>
                    <a:lstStyle/>
                    <a:p>
                      <a:pPr algn="ctr"/>
                      <a:r>
                        <a:rPr lang="en-US" sz="1200">
                          <a:solidFill>
                            <a:schemeClr val="bg1"/>
                          </a:solidFill>
                          <a:latin typeface="Rockwell" panose="02060603020205020403" pitchFamily="18" charset="0"/>
                        </a:rPr>
                        <a:t>Accuracy</a:t>
                      </a:r>
                    </a:p>
                  </a:txBody>
                  <a:tcPr anchor="ctr">
                    <a:lnL>
                      <a:noFill/>
                    </a:lnL>
                    <a:lnR>
                      <a:noFill/>
                    </a:lnR>
                    <a:lnT>
                      <a:noFill/>
                    </a:lnT>
                    <a:lnB>
                      <a:noFill/>
                    </a:lnB>
                    <a:noFill/>
                  </a:tcPr>
                </a:tc>
                <a:tc>
                  <a:txBody>
                    <a:bodyPr/>
                    <a:lstStyle/>
                    <a:p>
                      <a:pPr algn="ctr"/>
                      <a:r>
                        <a:rPr lang="en-US" sz="1200">
                          <a:solidFill>
                            <a:schemeClr val="bg1"/>
                          </a:solidFill>
                          <a:latin typeface="Rockwell" panose="02060603020205020403" pitchFamily="18" charset="0"/>
                        </a:rPr>
                        <a:t>Precision</a:t>
                      </a:r>
                    </a:p>
                  </a:txBody>
                  <a:tcPr anchor="ctr">
                    <a:lnL>
                      <a:noFill/>
                    </a:lnL>
                    <a:lnR>
                      <a:noFill/>
                    </a:lnR>
                    <a:lnT>
                      <a:noFill/>
                    </a:lnT>
                    <a:lnB>
                      <a:noFill/>
                    </a:lnB>
                    <a:noFill/>
                  </a:tcPr>
                </a:tc>
                <a:tc>
                  <a:txBody>
                    <a:bodyPr/>
                    <a:lstStyle/>
                    <a:p>
                      <a:pPr algn="ctr"/>
                      <a:r>
                        <a:rPr lang="en-US" sz="1200">
                          <a:solidFill>
                            <a:schemeClr val="bg1"/>
                          </a:solidFill>
                          <a:latin typeface="Rockwell" panose="02060603020205020403" pitchFamily="18" charset="0"/>
                        </a:rPr>
                        <a:t>Recall</a:t>
                      </a:r>
                    </a:p>
                  </a:txBody>
                  <a:tcPr anchor="ctr">
                    <a:lnL>
                      <a:noFill/>
                    </a:lnL>
                    <a:lnR>
                      <a:noFill/>
                    </a:lnR>
                    <a:lnT>
                      <a:noFill/>
                    </a:lnT>
                    <a:lnB>
                      <a:noFill/>
                    </a:lnB>
                    <a:noFill/>
                  </a:tcPr>
                </a:tc>
                <a:tc>
                  <a:txBody>
                    <a:bodyPr/>
                    <a:lstStyle/>
                    <a:p>
                      <a:pPr algn="ctr"/>
                      <a:r>
                        <a:rPr lang="en-US" sz="1200">
                          <a:solidFill>
                            <a:schemeClr val="bg1"/>
                          </a:solidFill>
                          <a:latin typeface="Rockwell" panose="02060603020205020403" pitchFamily="18" charset="0"/>
                        </a:rPr>
                        <a:t>F1 Score</a:t>
                      </a:r>
                    </a:p>
                  </a:txBody>
                  <a:tcPr anchor="ctr">
                    <a:lnL>
                      <a:noFill/>
                    </a:lnL>
                    <a:lnR>
                      <a:noFill/>
                    </a:lnR>
                    <a:lnT>
                      <a:noFill/>
                    </a:lnT>
                    <a:lnB>
                      <a:noFill/>
                    </a:lnB>
                    <a:noFill/>
                  </a:tcPr>
                </a:tc>
                <a:extLst>
                  <a:ext uri="{0D108BD9-81ED-4DB2-BD59-A6C34878D82A}">
                    <a16:rowId xmlns:a16="http://schemas.microsoft.com/office/drawing/2014/main" val="3488757583"/>
                  </a:ext>
                </a:extLst>
              </a:tr>
              <a:tr h="0">
                <a:tc>
                  <a:txBody>
                    <a:bodyPr/>
                    <a:lstStyle/>
                    <a:p>
                      <a:pPr algn="ctr"/>
                      <a:r>
                        <a:rPr lang="en-US" sz="1200">
                          <a:solidFill>
                            <a:schemeClr val="bg1"/>
                          </a:solidFill>
                          <a:latin typeface="Rockwell" panose="02060603020205020403" pitchFamily="18" charset="0"/>
                        </a:rPr>
                        <a:t>Logistic Regression</a:t>
                      </a:r>
                    </a:p>
                  </a:txBody>
                  <a:tcPr anchor="ctr">
                    <a:lnL>
                      <a:noFill/>
                    </a:lnL>
                    <a:lnR>
                      <a:noFill/>
                    </a:lnR>
                    <a:lnT>
                      <a:noFill/>
                    </a:lnT>
                    <a:lnB>
                      <a:noFill/>
                    </a:lnB>
                    <a:noFill/>
                  </a:tcPr>
                </a:tc>
                <a:tc>
                  <a:txBody>
                    <a:bodyPr/>
                    <a:lstStyle/>
                    <a:p>
                      <a:pPr algn="ctr"/>
                      <a:r>
                        <a:rPr lang="en-US" sz="1200">
                          <a:solidFill>
                            <a:schemeClr val="bg1"/>
                          </a:solidFill>
                          <a:latin typeface="Rockwell" panose="02060603020205020403" pitchFamily="18" charset="0"/>
                        </a:rPr>
                        <a:t>0.814469</a:t>
                      </a:r>
                    </a:p>
                  </a:txBody>
                  <a:tcPr anchor="ctr">
                    <a:lnL>
                      <a:noFill/>
                    </a:lnL>
                    <a:lnR>
                      <a:noFill/>
                    </a:lnR>
                    <a:lnT>
                      <a:noFill/>
                    </a:lnT>
                    <a:lnB>
                      <a:noFill/>
                    </a:lnB>
                    <a:noFill/>
                  </a:tcPr>
                </a:tc>
                <a:tc>
                  <a:txBody>
                    <a:bodyPr/>
                    <a:lstStyle/>
                    <a:p>
                      <a:pPr algn="ctr"/>
                      <a:r>
                        <a:rPr lang="en-US" sz="1200">
                          <a:solidFill>
                            <a:schemeClr val="bg1"/>
                          </a:solidFill>
                          <a:latin typeface="Rockwell" panose="02060603020205020403" pitchFamily="18" charset="0"/>
                        </a:rPr>
                        <a:t>0.000000</a:t>
                      </a:r>
                    </a:p>
                  </a:txBody>
                  <a:tcPr anchor="ctr">
                    <a:lnL>
                      <a:noFill/>
                    </a:lnL>
                    <a:lnR>
                      <a:noFill/>
                    </a:lnR>
                    <a:lnT>
                      <a:noFill/>
                    </a:lnT>
                    <a:lnB>
                      <a:noFill/>
                    </a:lnB>
                    <a:noFill/>
                  </a:tcPr>
                </a:tc>
                <a:tc>
                  <a:txBody>
                    <a:bodyPr/>
                    <a:lstStyle/>
                    <a:p>
                      <a:pPr algn="ctr"/>
                      <a:r>
                        <a:rPr lang="en-US" sz="1200">
                          <a:solidFill>
                            <a:schemeClr val="bg1"/>
                          </a:solidFill>
                          <a:latin typeface="Rockwell" panose="02060603020205020403" pitchFamily="18" charset="0"/>
                        </a:rPr>
                        <a:t>0.000000</a:t>
                      </a:r>
                    </a:p>
                  </a:txBody>
                  <a:tcPr anchor="ctr">
                    <a:lnL>
                      <a:noFill/>
                    </a:lnL>
                    <a:lnR>
                      <a:noFill/>
                    </a:lnR>
                    <a:lnT>
                      <a:noFill/>
                    </a:lnT>
                    <a:lnB>
                      <a:noFill/>
                    </a:lnB>
                    <a:noFill/>
                  </a:tcPr>
                </a:tc>
                <a:tc>
                  <a:txBody>
                    <a:bodyPr/>
                    <a:lstStyle/>
                    <a:p>
                      <a:pPr algn="ctr"/>
                      <a:r>
                        <a:rPr lang="en-US" sz="1200">
                          <a:solidFill>
                            <a:schemeClr val="bg1"/>
                          </a:solidFill>
                          <a:latin typeface="Rockwell" panose="02060603020205020403" pitchFamily="18" charset="0"/>
                        </a:rPr>
                        <a:t>0.000000</a:t>
                      </a:r>
                    </a:p>
                  </a:txBody>
                  <a:tcPr anchor="ctr">
                    <a:lnL>
                      <a:noFill/>
                    </a:lnL>
                    <a:lnR>
                      <a:noFill/>
                    </a:lnR>
                    <a:lnT>
                      <a:noFill/>
                    </a:lnT>
                    <a:lnB>
                      <a:noFill/>
                    </a:lnB>
                    <a:noFill/>
                  </a:tcPr>
                </a:tc>
                <a:extLst>
                  <a:ext uri="{0D108BD9-81ED-4DB2-BD59-A6C34878D82A}">
                    <a16:rowId xmlns:a16="http://schemas.microsoft.com/office/drawing/2014/main" val="3413993529"/>
                  </a:ext>
                </a:extLst>
              </a:tr>
              <a:tr h="0">
                <a:tc>
                  <a:txBody>
                    <a:bodyPr/>
                    <a:lstStyle/>
                    <a:p>
                      <a:pPr algn="ctr"/>
                      <a:r>
                        <a:rPr lang="en-US" sz="1200" dirty="0">
                          <a:solidFill>
                            <a:schemeClr val="bg1"/>
                          </a:solidFill>
                          <a:latin typeface="Rockwell" panose="02060603020205020403" pitchFamily="18" charset="0"/>
                        </a:rPr>
                        <a:t>Decision Tree</a:t>
                      </a:r>
                    </a:p>
                  </a:txBody>
                  <a:tcPr anchor="ctr">
                    <a:lnL>
                      <a:noFill/>
                    </a:lnL>
                    <a:lnR>
                      <a:noFill/>
                    </a:lnR>
                    <a:lnT>
                      <a:noFill/>
                    </a:lnT>
                    <a:lnB>
                      <a:noFill/>
                    </a:lnB>
                    <a:noFill/>
                  </a:tcPr>
                </a:tc>
                <a:tc>
                  <a:txBody>
                    <a:bodyPr/>
                    <a:lstStyle/>
                    <a:p>
                      <a:pPr algn="ctr"/>
                      <a:r>
                        <a:rPr lang="en-US" sz="1200">
                          <a:solidFill>
                            <a:schemeClr val="bg1"/>
                          </a:solidFill>
                          <a:latin typeface="Rockwell" panose="02060603020205020403" pitchFamily="18" charset="0"/>
                        </a:rPr>
                        <a:t>0.710623</a:t>
                      </a:r>
                    </a:p>
                  </a:txBody>
                  <a:tcPr anchor="ctr">
                    <a:lnL>
                      <a:noFill/>
                    </a:lnL>
                    <a:lnR>
                      <a:noFill/>
                    </a:lnR>
                    <a:lnT>
                      <a:noFill/>
                    </a:lnT>
                    <a:lnB>
                      <a:noFill/>
                    </a:lnB>
                    <a:noFill/>
                  </a:tcPr>
                </a:tc>
                <a:tc>
                  <a:txBody>
                    <a:bodyPr/>
                    <a:lstStyle/>
                    <a:p>
                      <a:pPr algn="ctr"/>
                      <a:r>
                        <a:rPr lang="en-US" sz="1200">
                          <a:solidFill>
                            <a:schemeClr val="bg1"/>
                          </a:solidFill>
                          <a:latin typeface="Rockwell" panose="02060603020205020403" pitchFamily="18" charset="0"/>
                        </a:rPr>
                        <a:t>0.170732</a:t>
                      </a:r>
                    </a:p>
                  </a:txBody>
                  <a:tcPr anchor="ctr">
                    <a:lnL>
                      <a:noFill/>
                    </a:lnL>
                    <a:lnR>
                      <a:noFill/>
                    </a:lnR>
                    <a:lnT>
                      <a:noFill/>
                    </a:lnT>
                    <a:lnB>
                      <a:noFill/>
                    </a:lnB>
                    <a:noFill/>
                  </a:tcPr>
                </a:tc>
                <a:tc>
                  <a:txBody>
                    <a:bodyPr/>
                    <a:lstStyle/>
                    <a:p>
                      <a:pPr algn="ctr"/>
                      <a:r>
                        <a:rPr lang="en-US" sz="1200">
                          <a:solidFill>
                            <a:schemeClr val="bg1"/>
                          </a:solidFill>
                          <a:latin typeface="Rockwell" panose="02060603020205020403" pitchFamily="18" charset="0"/>
                        </a:rPr>
                        <a:t>0.145114</a:t>
                      </a:r>
                    </a:p>
                  </a:txBody>
                  <a:tcPr anchor="ctr">
                    <a:lnL>
                      <a:noFill/>
                    </a:lnL>
                    <a:lnR>
                      <a:noFill/>
                    </a:lnR>
                    <a:lnT>
                      <a:noFill/>
                    </a:lnT>
                    <a:lnB>
                      <a:noFill/>
                    </a:lnB>
                    <a:noFill/>
                  </a:tcPr>
                </a:tc>
                <a:tc>
                  <a:txBody>
                    <a:bodyPr/>
                    <a:lstStyle/>
                    <a:p>
                      <a:pPr algn="ctr"/>
                      <a:r>
                        <a:rPr lang="en-US" sz="1200">
                          <a:solidFill>
                            <a:schemeClr val="bg1"/>
                          </a:solidFill>
                          <a:latin typeface="Rockwell" panose="02060603020205020403" pitchFamily="18" charset="0"/>
                        </a:rPr>
                        <a:t>0.156884</a:t>
                      </a:r>
                    </a:p>
                  </a:txBody>
                  <a:tcPr anchor="ctr">
                    <a:lnL>
                      <a:noFill/>
                    </a:lnL>
                    <a:lnR>
                      <a:noFill/>
                    </a:lnR>
                    <a:lnT>
                      <a:noFill/>
                    </a:lnT>
                    <a:lnB>
                      <a:noFill/>
                    </a:lnB>
                    <a:noFill/>
                  </a:tcPr>
                </a:tc>
                <a:extLst>
                  <a:ext uri="{0D108BD9-81ED-4DB2-BD59-A6C34878D82A}">
                    <a16:rowId xmlns:a16="http://schemas.microsoft.com/office/drawing/2014/main" val="883814046"/>
                  </a:ext>
                </a:extLst>
              </a:tr>
              <a:tr h="0">
                <a:tc>
                  <a:txBody>
                    <a:bodyPr/>
                    <a:lstStyle/>
                    <a:p>
                      <a:pPr algn="ctr"/>
                      <a:r>
                        <a:rPr lang="en-US" sz="1200">
                          <a:solidFill>
                            <a:schemeClr val="bg1"/>
                          </a:solidFill>
                          <a:latin typeface="Rockwell" panose="02060603020205020403" pitchFamily="18" charset="0"/>
                        </a:rPr>
                        <a:t>Random Forest</a:t>
                      </a:r>
                    </a:p>
                  </a:txBody>
                  <a:tcPr anchor="ctr">
                    <a:lnL>
                      <a:noFill/>
                    </a:lnL>
                    <a:lnR>
                      <a:noFill/>
                    </a:lnR>
                    <a:lnT>
                      <a:noFill/>
                    </a:lnT>
                    <a:lnB>
                      <a:noFill/>
                    </a:lnB>
                    <a:noFill/>
                  </a:tcPr>
                </a:tc>
                <a:tc>
                  <a:txBody>
                    <a:bodyPr/>
                    <a:lstStyle/>
                    <a:p>
                      <a:pPr algn="ctr"/>
                      <a:r>
                        <a:rPr lang="en-US" sz="1200">
                          <a:solidFill>
                            <a:schemeClr val="bg1"/>
                          </a:solidFill>
                          <a:latin typeface="Rockwell" panose="02060603020205020403" pitchFamily="18" charset="0"/>
                        </a:rPr>
                        <a:t>0.798535</a:t>
                      </a:r>
                    </a:p>
                  </a:txBody>
                  <a:tcPr anchor="ctr">
                    <a:lnL>
                      <a:noFill/>
                    </a:lnL>
                    <a:lnR>
                      <a:noFill/>
                    </a:lnR>
                    <a:lnT>
                      <a:noFill/>
                    </a:lnT>
                    <a:lnB>
                      <a:noFill/>
                    </a:lnB>
                    <a:noFill/>
                  </a:tcPr>
                </a:tc>
                <a:tc>
                  <a:txBody>
                    <a:bodyPr/>
                    <a:lstStyle/>
                    <a:p>
                      <a:pPr algn="ctr"/>
                      <a:r>
                        <a:rPr lang="en-US" sz="1200">
                          <a:solidFill>
                            <a:schemeClr val="bg1"/>
                          </a:solidFill>
                          <a:latin typeface="Rockwell" panose="02060603020205020403" pitchFamily="18" charset="0"/>
                        </a:rPr>
                        <a:t>0.219355</a:t>
                      </a:r>
                    </a:p>
                  </a:txBody>
                  <a:tcPr anchor="ctr">
                    <a:lnL>
                      <a:noFill/>
                    </a:lnL>
                    <a:lnR>
                      <a:noFill/>
                    </a:lnR>
                    <a:lnT>
                      <a:noFill/>
                    </a:lnT>
                    <a:lnB>
                      <a:noFill/>
                    </a:lnB>
                    <a:noFill/>
                  </a:tcPr>
                </a:tc>
                <a:tc>
                  <a:txBody>
                    <a:bodyPr/>
                    <a:lstStyle/>
                    <a:p>
                      <a:pPr algn="ctr"/>
                      <a:r>
                        <a:rPr lang="en-US" sz="1200">
                          <a:solidFill>
                            <a:schemeClr val="bg1"/>
                          </a:solidFill>
                          <a:latin typeface="Rockwell" panose="02060603020205020403" pitchFamily="18" charset="0"/>
                        </a:rPr>
                        <a:t>0.033564</a:t>
                      </a:r>
                    </a:p>
                  </a:txBody>
                  <a:tcPr anchor="ctr">
                    <a:lnL>
                      <a:noFill/>
                    </a:lnL>
                    <a:lnR>
                      <a:noFill/>
                    </a:lnR>
                    <a:lnT>
                      <a:noFill/>
                    </a:lnT>
                    <a:lnB>
                      <a:noFill/>
                    </a:lnB>
                    <a:noFill/>
                  </a:tcPr>
                </a:tc>
                <a:tc>
                  <a:txBody>
                    <a:bodyPr/>
                    <a:lstStyle/>
                    <a:p>
                      <a:pPr algn="ctr"/>
                      <a:r>
                        <a:rPr lang="en-US" sz="1200">
                          <a:solidFill>
                            <a:schemeClr val="bg1"/>
                          </a:solidFill>
                          <a:latin typeface="Rockwell" panose="02060603020205020403" pitchFamily="18" charset="0"/>
                        </a:rPr>
                        <a:t>0.058219</a:t>
                      </a:r>
                    </a:p>
                  </a:txBody>
                  <a:tcPr anchor="ctr">
                    <a:lnL>
                      <a:noFill/>
                    </a:lnL>
                    <a:lnR>
                      <a:noFill/>
                    </a:lnR>
                    <a:lnT>
                      <a:noFill/>
                    </a:lnT>
                    <a:lnB>
                      <a:noFill/>
                    </a:lnB>
                    <a:noFill/>
                  </a:tcPr>
                </a:tc>
                <a:extLst>
                  <a:ext uri="{0D108BD9-81ED-4DB2-BD59-A6C34878D82A}">
                    <a16:rowId xmlns:a16="http://schemas.microsoft.com/office/drawing/2014/main" val="1777810370"/>
                  </a:ext>
                </a:extLst>
              </a:tr>
              <a:tr h="0">
                <a:tc>
                  <a:txBody>
                    <a:bodyPr/>
                    <a:lstStyle/>
                    <a:p>
                      <a:pPr algn="ctr"/>
                      <a:r>
                        <a:rPr lang="en-US" sz="1200">
                          <a:solidFill>
                            <a:schemeClr val="bg1"/>
                          </a:solidFill>
                          <a:latin typeface="Rockwell" panose="02060603020205020403" pitchFamily="18" charset="0"/>
                        </a:rPr>
                        <a:t>SVM</a:t>
                      </a:r>
                    </a:p>
                  </a:txBody>
                  <a:tcPr anchor="ctr">
                    <a:lnL>
                      <a:noFill/>
                    </a:lnL>
                    <a:lnR>
                      <a:noFill/>
                    </a:lnR>
                    <a:lnT>
                      <a:noFill/>
                    </a:lnT>
                    <a:lnB>
                      <a:noFill/>
                    </a:lnB>
                    <a:noFill/>
                  </a:tcPr>
                </a:tc>
                <a:tc>
                  <a:txBody>
                    <a:bodyPr/>
                    <a:lstStyle/>
                    <a:p>
                      <a:pPr algn="ctr"/>
                      <a:r>
                        <a:rPr lang="en-US" sz="1200">
                          <a:solidFill>
                            <a:schemeClr val="bg1"/>
                          </a:solidFill>
                          <a:latin typeface="Rockwell" panose="02060603020205020403" pitchFamily="18" charset="0"/>
                        </a:rPr>
                        <a:t>0.814469</a:t>
                      </a:r>
                    </a:p>
                  </a:txBody>
                  <a:tcPr anchor="ctr">
                    <a:lnL>
                      <a:noFill/>
                    </a:lnL>
                    <a:lnR>
                      <a:noFill/>
                    </a:lnR>
                    <a:lnT>
                      <a:noFill/>
                    </a:lnT>
                    <a:lnB>
                      <a:noFill/>
                    </a:lnB>
                    <a:noFill/>
                  </a:tcPr>
                </a:tc>
                <a:tc>
                  <a:txBody>
                    <a:bodyPr/>
                    <a:lstStyle/>
                    <a:p>
                      <a:pPr algn="ctr"/>
                      <a:r>
                        <a:rPr lang="en-US" sz="1200">
                          <a:solidFill>
                            <a:schemeClr val="bg1"/>
                          </a:solidFill>
                          <a:latin typeface="Rockwell" panose="02060603020205020403" pitchFamily="18" charset="0"/>
                        </a:rPr>
                        <a:t>0.000000</a:t>
                      </a:r>
                    </a:p>
                  </a:txBody>
                  <a:tcPr anchor="ctr">
                    <a:lnL>
                      <a:noFill/>
                    </a:lnL>
                    <a:lnR>
                      <a:noFill/>
                    </a:lnR>
                    <a:lnT>
                      <a:noFill/>
                    </a:lnT>
                    <a:lnB>
                      <a:noFill/>
                    </a:lnB>
                    <a:noFill/>
                  </a:tcPr>
                </a:tc>
                <a:tc>
                  <a:txBody>
                    <a:bodyPr/>
                    <a:lstStyle/>
                    <a:p>
                      <a:pPr algn="ctr"/>
                      <a:r>
                        <a:rPr lang="en-US" sz="1200">
                          <a:solidFill>
                            <a:schemeClr val="bg1"/>
                          </a:solidFill>
                          <a:latin typeface="Rockwell" panose="02060603020205020403" pitchFamily="18" charset="0"/>
                        </a:rPr>
                        <a:t>0.000000</a:t>
                      </a:r>
                    </a:p>
                  </a:txBody>
                  <a:tcPr anchor="ctr">
                    <a:lnL>
                      <a:noFill/>
                    </a:lnL>
                    <a:lnR>
                      <a:noFill/>
                    </a:lnR>
                    <a:lnT>
                      <a:noFill/>
                    </a:lnT>
                    <a:lnB>
                      <a:noFill/>
                    </a:lnB>
                    <a:noFill/>
                  </a:tcPr>
                </a:tc>
                <a:tc>
                  <a:txBody>
                    <a:bodyPr/>
                    <a:lstStyle/>
                    <a:p>
                      <a:pPr algn="ctr"/>
                      <a:r>
                        <a:rPr lang="en-US" sz="1200">
                          <a:solidFill>
                            <a:schemeClr val="bg1"/>
                          </a:solidFill>
                          <a:latin typeface="Rockwell" panose="02060603020205020403" pitchFamily="18" charset="0"/>
                        </a:rPr>
                        <a:t>0.000000</a:t>
                      </a:r>
                    </a:p>
                  </a:txBody>
                  <a:tcPr anchor="ctr">
                    <a:lnL>
                      <a:noFill/>
                    </a:lnL>
                    <a:lnR>
                      <a:noFill/>
                    </a:lnR>
                    <a:lnT>
                      <a:noFill/>
                    </a:lnT>
                    <a:lnB>
                      <a:noFill/>
                    </a:lnB>
                    <a:noFill/>
                  </a:tcPr>
                </a:tc>
                <a:extLst>
                  <a:ext uri="{0D108BD9-81ED-4DB2-BD59-A6C34878D82A}">
                    <a16:rowId xmlns:a16="http://schemas.microsoft.com/office/drawing/2014/main" val="3760217738"/>
                  </a:ext>
                </a:extLst>
              </a:tr>
              <a:tr h="0">
                <a:tc>
                  <a:txBody>
                    <a:bodyPr/>
                    <a:lstStyle/>
                    <a:p>
                      <a:pPr algn="ctr"/>
                      <a:r>
                        <a:rPr lang="en-US" sz="1200">
                          <a:solidFill>
                            <a:schemeClr val="bg1"/>
                          </a:solidFill>
                          <a:latin typeface="Rockwell" panose="02060603020205020403" pitchFamily="18" charset="0"/>
                        </a:rPr>
                        <a:t>KNN</a:t>
                      </a:r>
                    </a:p>
                  </a:txBody>
                  <a:tcPr anchor="ctr">
                    <a:lnL>
                      <a:noFill/>
                    </a:lnL>
                    <a:lnR>
                      <a:noFill/>
                    </a:lnR>
                    <a:lnT>
                      <a:noFill/>
                    </a:lnT>
                    <a:lnB>
                      <a:noFill/>
                    </a:lnB>
                    <a:noFill/>
                  </a:tcPr>
                </a:tc>
                <a:tc>
                  <a:txBody>
                    <a:bodyPr/>
                    <a:lstStyle/>
                    <a:p>
                      <a:pPr algn="ctr"/>
                      <a:r>
                        <a:rPr lang="en-US" sz="1200">
                          <a:solidFill>
                            <a:schemeClr val="bg1"/>
                          </a:solidFill>
                          <a:latin typeface="Rockwell" panose="02060603020205020403" pitchFamily="18" charset="0"/>
                        </a:rPr>
                        <a:t>0.775275</a:t>
                      </a:r>
                    </a:p>
                  </a:txBody>
                  <a:tcPr anchor="ctr">
                    <a:lnL>
                      <a:noFill/>
                    </a:lnL>
                    <a:lnR>
                      <a:noFill/>
                    </a:lnR>
                    <a:lnT>
                      <a:noFill/>
                    </a:lnT>
                    <a:lnB>
                      <a:noFill/>
                    </a:lnB>
                    <a:noFill/>
                  </a:tcPr>
                </a:tc>
                <a:tc>
                  <a:txBody>
                    <a:bodyPr/>
                    <a:lstStyle/>
                    <a:p>
                      <a:pPr algn="ctr"/>
                      <a:r>
                        <a:rPr lang="en-US" sz="1200" dirty="0">
                          <a:solidFill>
                            <a:schemeClr val="bg1"/>
                          </a:solidFill>
                          <a:latin typeface="Rockwell" panose="02060603020205020403" pitchFamily="18" charset="0"/>
                        </a:rPr>
                        <a:t>0.209239</a:t>
                      </a:r>
                    </a:p>
                  </a:txBody>
                  <a:tcPr anchor="ctr">
                    <a:lnL>
                      <a:noFill/>
                    </a:lnL>
                    <a:lnR>
                      <a:noFill/>
                    </a:lnR>
                    <a:lnT>
                      <a:noFill/>
                    </a:lnT>
                    <a:lnB>
                      <a:noFill/>
                    </a:lnB>
                    <a:noFill/>
                  </a:tcPr>
                </a:tc>
                <a:tc>
                  <a:txBody>
                    <a:bodyPr/>
                    <a:lstStyle/>
                    <a:p>
                      <a:pPr algn="ctr"/>
                      <a:r>
                        <a:rPr lang="en-US" sz="1200">
                          <a:solidFill>
                            <a:schemeClr val="bg1"/>
                          </a:solidFill>
                          <a:latin typeface="Rockwell" panose="02060603020205020403" pitchFamily="18" charset="0"/>
                        </a:rPr>
                        <a:t>0.076012</a:t>
                      </a:r>
                    </a:p>
                  </a:txBody>
                  <a:tcPr anchor="ctr">
                    <a:lnL>
                      <a:noFill/>
                    </a:lnL>
                    <a:lnR>
                      <a:noFill/>
                    </a:lnR>
                    <a:lnT>
                      <a:noFill/>
                    </a:lnT>
                    <a:lnB>
                      <a:noFill/>
                    </a:lnB>
                    <a:noFill/>
                  </a:tcPr>
                </a:tc>
                <a:tc>
                  <a:txBody>
                    <a:bodyPr/>
                    <a:lstStyle/>
                    <a:p>
                      <a:pPr algn="ctr"/>
                      <a:r>
                        <a:rPr lang="en-US" sz="1200">
                          <a:solidFill>
                            <a:schemeClr val="bg1"/>
                          </a:solidFill>
                          <a:latin typeface="Rockwell" panose="02060603020205020403" pitchFamily="18" charset="0"/>
                        </a:rPr>
                        <a:t>0.111513</a:t>
                      </a:r>
                    </a:p>
                  </a:txBody>
                  <a:tcPr anchor="ctr">
                    <a:lnL>
                      <a:noFill/>
                    </a:lnL>
                    <a:lnR>
                      <a:noFill/>
                    </a:lnR>
                    <a:lnT>
                      <a:noFill/>
                    </a:lnT>
                    <a:lnB>
                      <a:noFill/>
                    </a:lnB>
                    <a:noFill/>
                  </a:tcPr>
                </a:tc>
                <a:extLst>
                  <a:ext uri="{0D108BD9-81ED-4DB2-BD59-A6C34878D82A}">
                    <a16:rowId xmlns:a16="http://schemas.microsoft.com/office/drawing/2014/main" val="1586077618"/>
                  </a:ext>
                </a:extLst>
              </a:tr>
              <a:tr h="0">
                <a:tc>
                  <a:txBody>
                    <a:bodyPr/>
                    <a:lstStyle/>
                    <a:p>
                      <a:pPr algn="ctr"/>
                      <a:r>
                        <a:rPr lang="en-US" sz="1200">
                          <a:solidFill>
                            <a:schemeClr val="bg1"/>
                          </a:solidFill>
                          <a:latin typeface="Rockwell" panose="02060603020205020403" pitchFamily="18" charset="0"/>
                        </a:rPr>
                        <a:t>Gradient Boosting</a:t>
                      </a:r>
                    </a:p>
                  </a:txBody>
                  <a:tcPr anchor="ctr">
                    <a:lnL>
                      <a:noFill/>
                    </a:lnL>
                    <a:lnR>
                      <a:noFill/>
                    </a:lnR>
                    <a:lnT>
                      <a:noFill/>
                    </a:lnT>
                    <a:lnB>
                      <a:noFill/>
                    </a:lnB>
                    <a:noFill/>
                  </a:tcPr>
                </a:tc>
                <a:tc>
                  <a:txBody>
                    <a:bodyPr/>
                    <a:lstStyle/>
                    <a:p>
                      <a:pPr algn="ctr"/>
                      <a:r>
                        <a:rPr lang="en-US" sz="1200">
                          <a:solidFill>
                            <a:schemeClr val="bg1"/>
                          </a:solidFill>
                          <a:latin typeface="Rockwell" panose="02060603020205020403" pitchFamily="18" charset="0"/>
                        </a:rPr>
                        <a:t>0.813919</a:t>
                      </a:r>
                    </a:p>
                  </a:txBody>
                  <a:tcPr anchor="ctr">
                    <a:lnL>
                      <a:noFill/>
                    </a:lnL>
                    <a:lnR>
                      <a:noFill/>
                    </a:lnR>
                    <a:lnT>
                      <a:noFill/>
                    </a:lnT>
                    <a:lnB>
                      <a:noFill/>
                    </a:lnB>
                    <a:noFill/>
                  </a:tcPr>
                </a:tc>
                <a:tc>
                  <a:txBody>
                    <a:bodyPr/>
                    <a:lstStyle/>
                    <a:p>
                      <a:pPr algn="ctr"/>
                      <a:r>
                        <a:rPr lang="en-US" sz="1200">
                          <a:solidFill>
                            <a:schemeClr val="bg1"/>
                          </a:solidFill>
                          <a:latin typeface="Rockwell" panose="02060603020205020403" pitchFamily="18" charset="0"/>
                        </a:rPr>
                        <a:t>0.200000</a:t>
                      </a:r>
                    </a:p>
                  </a:txBody>
                  <a:tcPr anchor="ctr">
                    <a:lnL>
                      <a:noFill/>
                    </a:lnL>
                    <a:lnR>
                      <a:noFill/>
                    </a:lnR>
                    <a:lnT>
                      <a:noFill/>
                    </a:lnT>
                    <a:lnB>
                      <a:noFill/>
                    </a:lnB>
                    <a:noFill/>
                  </a:tcPr>
                </a:tc>
                <a:tc>
                  <a:txBody>
                    <a:bodyPr/>
                    <a:lstStyle/>
                    <a:p>
                      <a:pPr algn="ctr"/>
                      <a:r>
                        <a:rPr lang="en-US" sz="1200">
                          <a:solidFill>
                            <a:schemeClr val="bg1"/>
                          </a:solidFill>
                          <a:latin typeface="Rockwell" panose="02060603020205020403" pitchFamily="18" charset="0"/>
                        </a:rPr>
                        <a:t>0.000987</a:t>
                      </a:r>
                    </a:p>
                  </a:txBody>
                  <a:tcPr anchor="ctr">
                    <a:lnL>
                      <a:noFill/>
                    </a:lnL>
                    <a:lnR>
                      <a:noFill/>
                    </a:lnR>
                    <a:lnT>
                      <a:noFill/>
                    </a:lnT>
                    <a:lnB>
                      <a:noFill/>
                    </a:lnB>
                    <a:noFill/>
                  </a:tcPr>
                </a:tc>
                <a:tc>
                  <a:txBody>
                    <a:bodyPr/>
                    <a:lstStyle/>
                    <a:p>
                      <a:pPr algn="ctr"/>
                      <a:r>
                        <a:rPr lang="en-US" sz="1200">
                          <a:solidFill>
                            <a:schemeClr val="bg1"/>
                          </a:solidFill>
                          <a:latin typeface="Rockwell" panose="02060603020205020403" pitchFamily="18" charset="0"/>
                        </a:rPr>
                        <a:t>0.001965</a:t>
                      </a:r>
                    </a:p>
                  </a:txBody>
                  <a:tcPr anchor="ctr">
                    <a:lnL>
                      <a:noFill/>
                    </a:lnL>
                    <a:lnR>
                      <a:noFill/>
                    </a:lnR>
                    <a:lnT>
                      <a:noFill/>
                    </a:lnT>
                    <a:lnB>
                      <a:noFill/>
                    </a:lnB>
                    <a:noFill/>
                  </a:tcPr>
                </a:tc>
                <a:extLst>
                  <a:ext uri="{0D108BD9-81ED-4DB2-BD59-A6C34878D82A}">
                    <a16:rowId xmlns:a16="http://schemas.microsoft.com/office/drawing/2014/main" val="3728306439"/>
                  </a:ext>
                </a:extLst>
              </a:tr>
              <a:tr h="0">
                <a:tc>
                  <a:txBody>
                    <a:bodyPr/>
                    <a:lstStyle/>
                    <a:p>
                      <a:pPr algn="ctr"/>
                      <a:r>
                        <a:rPr lang="en-US" sz="1200">
                          <a:solidFill>
                            <a:schemeClr val="bg1"/>
                          </a:solidFill>
                          <a:latin typeface="Rockwell" panose="02060603020205020403" pitchFamily="18" charset="0"/>
                        </a:rPr>
                        <a:t>Naive Bayes</a:t>
                      </a:r>
                    </a:p>
                  </a:txBody>
                  <a:tcPr anchor="ctr">
                    <a:lnL>
                      <a:noFill/>
                    </a:lnL>
                    <a:lnR>
                      <a:noFill/>
                    </a:lnR>
                    <a:lnT>
                      <a:noFill/>
                    </a:lnT>
                    <a:lnB>
                      <a:noFill/>
                    </a:lnB>
                    <a:noFill/>
                  </a:tcPr>
                </a:tc>
                <a:tc>
                  <a:txBody>
                    <a:bodyPr/>
                    <a:lstStyle/>
                    <a:p>
                      <a:pPr algn="ctr"/>
                      <a:r>
                        <a:rPr lang="en-US" sz="1200">
                          <a:solidFill>
                            <a:schemeClr val="bg1"/>
                          </a:solidFill>
                          <a:latin typeface="Rockwell" panose="02060603020205020403" pitchFamily="18" charset="0"/>
                        </a:rPr>
                        <a:t>0.813370</a:t>
                      </a:r>
                    </a:p>
                  </a:txBody>
                  <a:tcPr anchor="ctr">
                    <a:lnL>
                      <a:noFill/>
                    </a:lnL>
                    <a:lnR>
                      <a:noFill/>
                    </a:lnR>
                    <a:lnT>
                      <a:noFill/>
                    </a:lnT>
                    <a:lnB>
                      <a:noFill/>
                    </a:lnB>
                    <a:noFill/>
                  </a:tcPr>
                </a:tc>
                <a:tc>
                  <a:txBody>
                    <a:bodyPr/>
                    <a:lstStyle/>
                    <a:p>
                      <a:pPr algn="ctr"/>
                      <a:r>
                        <a:rPr lang="en-US" sz="1200">
                          <a:solidFill>
                            <a:schemeClr val="bg1"/>
                          </a:solidFill>
                          <a:latin typeface="Rockwell" panose="02060603020205020403" pitchFamily="18" charset="0"/>
                        </a:rPr>
                        <a:t>0.000000</a:t>
                      </a:r>
                    </a:p>
                  </a:txBody>
                  <a:tcPr anchor="ctr">
                    <a:lnL>
                      <a:noFill/>
                    </a:lnL>
                    <a:lnR>
                      <a:noFill/>
                    </a:lnR>
                    <a:lnT>
                      <a:noFill/>
                    </a:lnT>
                    <a:lnB>
                      <a:noFill/>
                    </a:lnB>
                    <a:noFill/>
                  </a:tcPr>
                </a:tc>
                <a:tc>
                  <a:txBody>
                    <a:bodyPr/>
                    <a:lstStyle/>
                    <a:p>
                      <a:pPr algn="ctr"/>
                      <a:r>
                        <a:rPr lang="en-US" sz="1200">
                          <a:solidFill>
                            <a:schemeClr val="bg1"/>
                          </a:solidFill>
                          <a:latin typeface="Rockwell" panose="02060603020205020403" pitchFamily="18" charset="0"/>
                        </a:rPr>
                        <a:t>0.000000</a:t>
                      </a:r>
                    </a:p>
                  </a:txBody>
                  <a:tcPr anchor="ctr">
                    <a:lnL>
                      <a:noFill/>
                    </a:lnL>
                    <a:lnR>
                      <a:noFill/>
                    </a:lnR>
                    <a:lnT>
                      <a:noFill/>
                    </a:lnT>
                    <a:lnB>
                      <a:noFill/>
                    </a:lnB>
                    <a:noFill/>
                  </a:tcPr>
                </a:tc>
                <a:tc>
                  <a:txBody>
                    <a:bodyPr/>
                    <a:lstStyle/>
                    <a:p>
                      <a:pPr algn="ctr"/>
                      <a:r>
                        <a:rPr lang="en-US" sz="1200" dirty="0">
                          <a:solidFill>
                            <a:schemeClr val="bg1"/>
                          </a:solidFill>
                          <a:latin typeface="Rockwell" panose="02060603020205020403" pitchFamily="18" charset="0"/>
                        </a:rPr>
                        <a:t>0.000000</a:t>
                      </a:r>
                    </a:p>
                  </a:txBody>
                  <a:tcPr anchor="ctr">
                    <a:lnL>
                      <a:noFill/>
                    </a:lnL>
                    <a:lnR>
                      <a:noFill/>
                    </a:lnR>
                    <a:lnT>
                      <a:noFill/>
                    </a:lnT>
                    <a:lnB>
                      <a:noFill/>
                    </a:lnB>
                    <a:noFill/>
                  </a:tcPr>
                </a:tc>
                <a:extLst>
                  <a:ext uri="{0D108BD9-81ED-4DB2-BD59-A6C34878D82A}">
                    <a16:rowId xmlns:a16="http://schemas.microsoft.com/office/drawing/2014/main" val="262372512"/>
                  </a:ext>
                </a:extLst>
              </a:tr>
            </a:tbl>
          </a:graphicData>
        </a:graphic>
      </p:graphicFrame>
    </p:spTree>
    <p:extLst>
      <p:ext uri="{BB962C8B-B14F-4D97-AF65-F5344CB8AC3E}">
        <p14:creationId xmlns:p14="http://schemas.microsoft.com/office/powerpoint/2010/main" val="35909453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858000"/>
          </a:xfrm>
          <a:prstGeom prst="rect">
            <a:avLst/>
          </a:prstGeom>
        </p:spPr>
      </p:pic>
      <p:sp>
        <p:nvSpPr>
          <p:cNvPr id="3" name="Shape 0"/>
          <p:cNvSpPr/>
          <p:nvPr/>
        </p:nvSpPr>
        <p:spPr>
          <a:xfrm>
            <a:off x="0" y="37953"/>
            <a:ext cx="9144000" cy="6857999"/>
          </a:xfrm>
          <a:prstGeom prst="rect">
            <a:avLst/>
          </a:prstGeom>
          <a:solidFill>
            <a:srgbClr val="09151A">
              <a:alpha val="75000"/>
            </a:srgbClr>
          </a:solidFill>
          <a:ln/>
        </p:spPr>
        <p:txBody>
          <a:bodyPr/>
          <a:lstStyle/>
          <a:p>
            <a:endParaRPr lang="en-US" dirty="0"/>
          </a:p>
        </p:txBody>
      </p:sp>
      <p:sp>
        <p:nvSpPr>
          <p:cNvPr id="7" name="Text 1">
            <a:extLst>
              <a:ext uri="{FF2B5EF4-FFF2-40B4-BE49-F238E27FC236}">
                <a16:creationId xmlns:a16="http://schemas.microsoft.com/office/drawing/2014/main" id="{7D8E6AB1-60D0-A154-648E-61E1C7981EAA}"/>
              </a:ext>
            </a:extLst>
          </p:cNvPr>
          <p:cNvSpPr/>
          <p:nvPr/>
        </p:nvSpPr>
        <p:spPr>
          <a:xfrm>
            <a:off x="2106489" y="567210"/>
            <a:ext cx="4563814" cy="394469"/>
          </a:xfrm>
          <a:prstGeom prst="rect">
            <a:avLst/>
          </a:prstGeom>
          <a:noFill/>
          <a:ln/>
        </p:spPr>
        <p:txBody>
          <a:bodyPr wrap="none" rtlCol="0" anchor="t"/>
          <a:lstStyle/>
          <a:p>
            <a:pPr algn="ctr">
              <a:lnSpc>
                <a:spcPts val="3106"/>
              </a:lnSpc>
            </a:pPr>
            <a:r>
              <a:rPr lang="en-US" sz="2485" dirty="0">
                <a:solidFill>
                  <a:srgbClr val="F5F0F0"/>
                </a:solidFill>
                <a:latin typeface="Rockwell" panose="02060603020205020403" pitchFamily="18" charset="0"/>
                <a:ea typeface="adonis-web" pitchFamily="34" charset="-122"/>
                <a:cs typeface="adonis-web" pitchFamily="34" charset="-120"/>
              </a:rPr>
              <a:t>Evaluation Metrics</a:t>
            </a:r>
          </a:p>
        </p:txBody>
      </p:sp>
      <p:sp>
        <p:nvSpPr>
          <p:cNvPr id="8" name="Text 1">
            <a:extLst>
              <a:ext uri="{FF2B5EF4-FFF2-40B4-BE49-F238E27FC236}">
                <a16:creationId xmlns:a16="http://schemas.microsoft.com/office/drawing/2014/main" id="{19E6EC5D-20D0-430B-5C68-3A5CB7978B42}"/>
              </a:ext>
            </a:extLst>
          </p:cNvPr>
          <p:cNvSpPr/>
          <p:nvPr/>
        </p:nvSpPr>
        <p:spPr>
          <a:xfrm>
            <a:off x="2215347" y="1382041"/>
            <a:ext cx="4563814" cy="394469"/>
          </a:xfrm>
          <a:prstGeom prst="rect">
            <a:avLst/>
          </a:prstGeom>
          <a:noFill/>
          <a:ln/>
        </p:spPr>
        <p:txBody>
          <a:bodyPr wrap="none" rtlCol="0" anchor="t"/>
          <a:lstStyle/>
          <a:p>
            <a:pPr algn="ctr">
              <a:lnSpc>
                <a:spcPts val="3106"/>
              </a:lnSpc>
            </a:pPr>
            <a:r>
              <a:rPr lang="en-US" dirty="0">
                <a:solidFill>
                  <a:srgbClr val="FFC000"/>
                </a:solidFill>
                <a:latin typeface="Rockwell" panose="02060603020205020403" pitchFamily="18" charset="0"/>
                <a:ea typeface="adonis-web" pitchFamily="34" charset="-122"/>
                <a:cs typeface="adonis-web" pitchFamily="34" charset="-120"/>
              </a:rPr>
              <a:t>After  Removal of Outliers</a:t>
            </a:r>
          </a:p>
        </p:txBody>
      </p:sp>
      <p:graphicFrame>
        <p:nvGraphicFramePr>
          <p:cNvPr id="6" name="Table 5">
            <a:extLst>
              <a:ext uri="{FF2B5EF4-FFF2-40B4-BE49-F238E27FC236}">
                <a16:creationId xmlns:a16="http://schemas.microsoft.com/office/drawing/2014/main" id="{DD920BC0-1B94-EA8B-665B-A432213E888F}"/>
              </a:ext>
            </a:extLst>
          </p:cNvPr>
          <p:cNvGraphicFramePr>
            <a:graphicFrameLocks noGrp="1"/>
          </p:cNvGraphicFramePr>
          <p:nvPr>
            <p:extLst>
              <p:ext uri="{D42A27DB-BD31-4B8C-83A1-F6EECF244321}">
                <p14:modId xmlns:p14="http://schemas.microsoft.com/office/powerpoint/2010/main" val="4184886874"/>
              </p:ext>
            </p:extLst>
          </p:nvPr>
        </p:nvGraphicFramePr>
        <p:xfrm>
          <a:off x="628650" y="2720004"/>
          <a:ext cx="7886700" cy="2194560"/>
        </p:xfrm>
        <a:graphic>
          <a:graphicData uri="http://schemas.openxmlformats.org/drawingml/2006/table">
            <a:tbl>
              <a:tblPr/>
              <a:tblGrid>
                <a:gridCol w="1577340">
                  <a:extLst>
                    <a:ext uri="{9D8B030D-6E8A-4147-A177-3AD203B41FA5}">
                      <a16:colId xmlns:a16="http://schemas.microsoft.com/office/drawing/2014/main" val="780197749"/>
                    </a:ext>
                  </a:extLst>
                </a:gridCol>
                <a:gridCol w="1577340">
                  <a:extLst>
                    <a:ext uri="{9D8B030D-6E8A-4147-A177-3AD203B41FA5}">
                      <a16:colId xmlns:a16="http://schemas.microsoft.com/office/drawing/2014/main" val="487824303"/>
                    </a:ext>
                  </a:extLst>
                </a:gridCol>
                <a:gridCol w="1577340">
                  <a:extLst>
                    <a:ext uri="{9D8B030D-6E8A-4147-A177-3AD203B41FA5}">
                      <a16:colId xmlns:a16="http://schemas.microsoft.com/office/drawing/2014/main" val="1406498548"/>
                    </a:ext>
                  </a:extLst>
                </a:gridCol>
                <a:gridCol w="1577340">
                  <a:extLst>
                    <a:ext uri="{9D8B030D-6E8A-4147-A177-3AD203B41FA5}">
                      <a16:colId xmlns:a16="http://schemas.microsoft.com/office/drawing/2014/main" val="3929930629"/>
                    </a:ext>
                  </a:extLst>
                </a:gridCol>
                <a:gridCol w="1577340">
                  <a:extLst>
                    <a:ext uri="{9D8B030D-6E8A-4147-A177-3AD203B41FA5}">
                      <a16:colId xmlns:a16="http://schemas.microsoft.com/office/drawing/2014/main" val="1777870568"/>
                    </a:ext>
                  </a:extLst>
                </a:gridCol>
              </a:tblGrid>
              <a:tr h="0">
                <a:tc>
                  <a:txBody>
                    <a:bodyPr/>
                    <a:lstStyle/>
                    <a:p>
                      <a:pPr algn="ctr"/>
                      <a:r>
                        <a:rPr lang="en-US" sz="1200">
                          <a:solidFill>
                            <a:schemeClr val="bg1"/>
                          </a:solidFill>
                          <a:latin typeface="Rockwell" panose="02060603020205020403" pitchFamily="18" charset="0"/>
                        </a:rPr>
                        <a:t>Model</a:t>
                      </a:r>
                    </a:p>
                  </a:txBody>
                  <a:tcPr anchor="ctr">
                    <a:lnL>
                      <a:noFill/>
                    </a:lnL>
                    <a:lnR>
                      <a:noFill/>
                    </a:lnR>
                    <a:lnT>
                      <a:noFill/>
                    </a:lnT>
                    <a:lnB>
                      <a:noFill/>
                    </a:lnB>
                    <a:noFill/>
                  </a:tcPr>
                </a:tc>
                <a:tc>
                  <a:txBody>
                    <a:bodyPr/>
                    <a:lstStyle/>
                    <a:p>
                      <a:pPr algn="ctr"/>
                      <a:r>
                        <a:rPr lang="en-US" sz="1200">
                          <a:solidFill>
                            <a:schemeClr val="bg1"/>
                          </a:solidFill>
                          <a:latin typeface="Rockwell" panose="02060603020205020403" pitchFamily="18" charset="0"/>
                        </a:rPr>
                        <a:t>Accuracy</a:t>
                      </a:r>
                    </a:p>
                  </a:txBody>
                  <a:tcPr anchor="ctr">
                    <a:lnL>
                      <a:noFill/>
                    </a:lnL>
                    <a:lnR>
                      <a:noFill/>
                    </a:lnR>
                    <a:lnT>
                      <a:noFill/>
                    </a:lnT>
                    <a:lnB>
                      <a:noFill/>
                    </a:lnB>
                    <a:noFill/>
                  </a:tcPr>
                </a:tc>
                <a:tc>
                  <a:txBody>
                    <a:bodyPr/>
                    <a:lstStyle/>
                    <a:p>
                      <a:pPr algn="ctr"/>
                      <a:r>
                        <a:rPr lang="en-US" sz="1200">
                          <a:solidFill>
                            <a:schemeClr val="bg1"/>
                          </a:solidFill>
                          <a:latin typeface="Rockwell" panose="02060603020205020403" pitchFamily="18" charset="0"/>
                        </a:rPr>
                        <a:t>Precision</a:t>
                      </a:r>
                    </a:p>
                  </a:txBody>
                  <a:tcPr anchor="ctr">
                    <a:lnL>
                      <a:noFill/>
                    </a:lnL>
                    <a:lnR>
                      <a:noFill/>
                    </a:lnR>
                    <a:lnT>
                      <a:noFill/>
                    </a:lnT>
                    <a:lnB>
                      <a:noFill/>
                    </a:lnB>
                    <a:noFill/>
                  </a:tcPr>
                </a:tc>
                <a:tc>
                  <a:txBody>
                    <a:bodyPr/>
                    <a:lstStyle/>
                    <a:p>
                      <a:pPr algn="ctr"/>
                      <a:r>
                        <a:rPr lang="en-US" sz="1200">
                          <a:solidFill>
                            <a:schemeClr val="bg1"/>
                          </a:solidFill>
                          <a:latin typeface="Rockwell" panose="02060603020205020403" pitchFamily="18" charset="0"/>
                        </a:rPr>
                        <a:t>Recall</a:t>
                      </a:r>
                    </a:p>
                  </a:txBody>
                  <a:tcPr anchor="ctr">
                    <a:lnL>
                      <a:noFill/>
                    </a:lnL>
                    <a:lnR>
                      <a:noFill/>
                    </a:lnR>
                    <a:lnT>
                      <a:noFill/>
                    </a:lnT>
                    <a:lnB>
                      <a:noFill/>
                    </a:lnB>
                    <a:noFill/>
                  </a:tcPr>
                </a:tc>
                <a:tc>
                  <a:txBody>
                    <a:bodyPr/>
                    <a:lstStyle/>
                    <a:p>
                      <a:pPr algn="ctr"/>
                      <a:r>
                        <a:rPr lang="en-US" sz="1200">
                          <a:solidFill>
                            <a:schemeClr val="bg1"/>
                          </a:solidFill>
                          <a:latin typeface="Rockwell" panose="02060603020205020403" pitchFamily="18" charset="0"/>
                        </a:rPr>
                        <a:t>F1 Score</a:t>
                      </a:r>
                    </a:p>
                  </a:txBody>
                  <a:tcPr anchor="ctr">
                    <a:lnL>
                      <a:noFill/>
                    </a:lnL>
                    <a:lnR>
                      <a:noFill/>
                    </a:lnR>
                    <a:lnT>
                      <a:noFill/>
                    </a:lnT>
                    <a:lnB>
                      <a:noFill/>
                    </a:lnB>
                    <a:noFill/>
                  </a:tcPr>
                </a:tc>
                <a:extLst>
                  <a:ext uri="{0D108BD9-81ED-4DB2-BD59-A6C34878D82A}">
                    <a16:rowId xmlns:a16="http://schemas.microsoft.com/office/drawing/2014/main" val="2893038217"/>
                  </a:ext>
                </a:extLst>
              </a:tr>
              <a:tr h="0">
                <a:tc>
                  <a:txBody>
                    <a:bodyPr/>
                    <a:lstStyle/>
                    <a:p>
                      <a:pPr algn="ctr"/>
                      <a:r>
                        <a:rPr lang="en-US" sz="1200" dirty="0">
                          <a:solidFill>
                            <a:schemeClr val="bg1"/>
                          </a:solidFill>
                          <a:latin typeface="Rockwell" panose="02060603020205020403" pitchFamily="18" charset="0"/>
                        </a:rPr>
                        <a:t>Logistic Regression</a:t>
                      </a:r>
                    </a:p>
                  </a:txBody>
                  <a:tcPr anchor="ctr">
                    <a:lnL>
                      <a:noFill/>
                    </a:lnL>
                    <a:lnR>
                      <a:noFill/>
                    </a:lnR>
                    <a:lnT>
                      <a:noFill/>
                    </a:lnT>
                    <a:lnB>
                      <a:noFill/>
                    </a:lnB>
                    <a:noFill/>
                  </a:tcPr>
                </a:tc>
                <a:tc>
                  <a:txBody>
                    <a:bodyPr/>
                    <a:lstStyle/>
                    <a:p>
                      <a:pPr algn="ctr"/>
                      <a:r>
                        <a:rPr lang="en-US" sz="1200" dirty="0">
                          <a:solidFill>
                            <a:schemeClr val="bg1"/>
                          </a:solidFill>
                          <a:latin typeface="Rockwell" panose="02060603020205020403" pitchFamily="18" charset="0"/>
                        </a:rPr>
                        <a:t>0.8175</a:t>
                      </a:r>
                    </a:p>
                  </a:txBody>
                  <a:tcPr anchor="ctr">
                    <a:lnL>
                      <a:noFill/>
                    </a:lnL>
                    <a:lnR>
                      <a:noFill/>
                    </a:lnR>
                    <a:lnT>
                      <a:noFill/>
                    </a:lnT>
                    <a:lnB>
                      <a:noFill/>
                    </a:lnB>
                    <a:noFill/>
                  </a:tcPr>
                </a:tc>
                <a:tc>
                  <a:txBody>
                    <a:bodyPr/>
                    <a:lstStyle/>
                    <a:p>
                      <a:pPr algn="ctr"/>
                      <a:r>
                        <a:rPr lang="en-US" sz="1200" dirty="0">
                          <a:solidFill>
                            <a:schemeClr val="bg1"/>
                          </a:solidFill>
                          <a:latin typeface="Rockwell" panose="02060603020205020403" pitchFamily="18" charset="0"/>
                        </a:rPr>
                        <a:t>0.0000</a:t>
                      </a:r>
                    </a:p>
                  </a:txBody>
                  <a:tcPr anchor="ctr">
                    <a:lnL>
                      <a:noFill/>
                    </a:lnL>
                    <a:lnR>
                      <a:noFill/>
                    </a:lnR>
                    <a:lnT>
                      <a:noFill/>
                    </a:lnT>
                    <a:lnB>
                      <a:noFill/>
                    </a:lnB>
                    <a:noFill/>
                  </a:tcPr>
                </a:tc>
                <a:tc>
                  <a:txBody>
                    <a:bodyPr/>
                    <a:lstStyle/>
                    <a:p>
                      <a:pPr algn="ctr"/>
                      <a:r>
                        <a:rPr lang="en-US" sz="1200">
                          <a:solidFill>
                            <a:schemeClr val="bg1"/>
                          </a:solidFill>
                          <a:latin typeface="Rockwell" panose="02060603020205020403" pitchFamily="18" charset="0"/>
                        </a:rPr>
                        <a:t>0.0000</a:t>
                      </a:r>
                    </a:p>
                  </a:txBody>
                  <a:tcPr anchor="ctr">
                    <a:lnL>
                      <a:noFill/>
                    </a:lnL>
                    <a:lnR>
                      <a:noFill/>
                    </a:lnR>
                    <a:lnT>
                      <a:noFill/>
                    </a:lnT>
                    <a:lnB>
                      <a:noFill/>
                    </a:lnB>
                    <a:noFill/>
                  </a:tcPr>
                </a:tc>
                <a:tc>
                  <a:txBody>
                    <a:bodyPr/>
                    <a:lstStyle/>
                    <a:p>
                      <a:pPr algn="ctr"/>
                      <a:r>
                        <a:rPr lang="en-US" sz="1200" dirty="0">
                          <a:solidFill>
                            <a:schemeClr val="bg1"/>
                          </a:solidFill>
                          <a:latin typeface="Rockwell" panose="02060603020205020403" pitchFamily="18" charset="0"/>
                        </a:rPr>
                        <a:t>0.0000</a:t>
                      </a:r>
                    </a:p>
                  </a:txBody>
                  <a:tcPr anchor="ctr">
                    <a:lnL>
                      <a:noFill/>
                    </a:lnL>
                    <a:lnR>
                      <a:noFill/>
                    </a:lnR>
                    <a:lnT>
                      <a:noFill/>
                    </a:lnT>
                    <a:lnB>
                      <a:noFill/>
                    </a:lnB>
                    <a:noFill/>
                  </a:tcPr>
                </a:tc>
                <a:extLst>
                  <a:ext uri="{0D108BD9-81ED-4DB2-BD59-A6C34878D82A}">
                    <a16:rowId xmlns:a16="http://schemas.microsoft.com/office/drawing/2014/main" val="2564940425"/>
                  </a:ext>
                </a:extLst>
              </a:tr>
              <a:tr h="0">
                <a:tc>
                  <a:txBody>
                    <a:bodyPr/>
                    <a:lstStyle/>
                    <a:p>
                      <a:pPr algn="ctr"/>
                      <a:r>
                        <a:rPr lang="en-US" sz="1200" dirty="0">
                          <a:solidFill>
                            <a:schemeClr val="bg1"/>
                          </a:solidFill>
                          <a:latin typeface="Rockwell" panose="02060603020205020403" pitchFamily="18" charset="0"/>
                        </a:rPr>
                        <a:t>Decision Tree</a:t>
                      </a:r>
                    </a:p>
                  </a:txBody>
                  <a:tcPr anchor="ctr">
                    <a:lnL>
                      <a:noFill/>
                    </a:lnL>
                    <a:lnR>
                      <a:noFill/>
                    </a:lnR>
                    <a:lnT>
                      <a:noFill/>
                    </a:lnT>
                    <a:lnB>
                      <a:noFill/>
                    </a:lnB>
                    <a:noFill/>
                  </a:tcPr>
                </a:tc>
                <a:tc>
                  <a:txBody>
                    <a:bodyPr/>
                    <a:lstStyle/>
                    <a:p>
                      <a:pPr algn="ctr"/>
                      <a:r>
                        <a:rPr lang="en-US" sz="1200" dirty="0">
                          <a:solidFill>
                            <a:schemeClr val="bg1"/>
                          </a:solidFill>
                          <a:latin typeface="Rockwell" panose="02060603020205020403" pitchFamily="18" charset="0"/>
                        </a:rPr>
                        <a:t>0.7548</a:t>
                      </a:r>
                    </a:p>
                  </a:txBody>
                  <a:tcPr anchor="ctr">
                    <a:lnL>
                      <a:noFill/>
                    </a:lnL>
                    <a:lnR>
                      <a:noFill/>
                    </a:lnR>
                    <a:lnT>
                      <a:noFill/>
                    </a:lnT>
                    <a:lnB>
                      <a:noFill/>
                    </a:lnB>
                    <a:noFill/>
                  </a:tcPr>
                </a:tc>
                <a:tc>
                  <a:txBody>
                    <a:bodyPr/>
                    <a:lstStyle/>
                    <a:p>
                      <a:pPr algn="ctr"/>
                      <a:r>
                        <a:rPr lang="en-US" sz="1200" dirty="0">
                          <a:solidFill>
                            <a:schemeClr val="bg1"/>
                          </a:solidFill>
                          <a:latin typeface="Rockwell" panose="02060603020205020403" pitchFamily="18" charset="0"/>
                        </a:rPr>
                        <a:t>0.2496</a:t>
                      </a:r>
                    </a:p>
                  </a:txBody>
                  <a:tcPr anchor="ctr">
                    <a:lnL>
                      <a:noFill/>
                    </a:lnL>
                    <a:lnR>
                      <a:noFill/>
                    </a:lnR>
                    <a:lnT>
                      <a:noFill/>
                    </a:lnT>
                    <a:lnB>
                      <a:noFill/>
                    </a:lnB>
                    <a:noFill/>
                  </a:tcPr>
                </a:tc>
                <a:tc>
                  <a:txBody>
                    <a:bodyPr/>
                    <a:lstStyle/>
                    <a:p>
                      <a:pPr algn="ctr"/>
                      <a:r>
                        <a:rPr lang="en-US" sz="1200" dirty="0">
                          <a:solidFill>
                            <a:schemeClr val="bg1"/>
                          </a:solidFill>
                          <a:latin typeface="Rockwell" panose="02060603020205020403" pitchFamily="18" charset="0"/>
                        </a:rPr>
                        <a:t>0.1711</a:t>
                      </a:r>
                    </a:p>
                  </a:txBody>
                  <a:tcPr anchor="ctr">
                    <a:lnL>
                      <a:noFill/>
                    </a:lnL>
                    <a:lnR>
                      <a:noFill/>
                    </a:lnR>
                    <a:lnT>
                      <a:noFill/>
                    </a:lnT>
                    <a:lnB>
                      <a:noFill/>
                    </a:lnB>
                    <a:noFill/>
                  </a:tcPr>
                </a:tc>
                <a:tc>
                  <a:txBody>
                    <a:bodyPr/>
                    <a:lstStyle/>
                    <a:p>
                      <a:pPr algn="ctr"/>
                      <a:r>
                        <a:rPr lang="en-US" sz="1200" dirty="0">
                          <a:solidFill>
                            <a:schemeClr val="bg1"/>
                          </a:solidFill>
                          <a:latin typeface="Rockwell" panose="02060603020205020403" pitchFamily="18" charset="0"/>
                        </a:rPr>
                        <a:t>0.2030</a:t>
                      </a:r>
                    </a:p>
                  </a:txBody>
                  <a:tcPr anchor="ctr">
                    <a:lnL>
                      <a:noFill/>
                    </a:lnL>
                    <a:lnR>
                      <a:noFill/>
                    </a:lnR>
                    <a:lnT>
                      <a:noFill/>
                    </a:lnT>
                    <a:lnB>
                      <a:noFill/>
                    </a:lnB>
                    <a:noFill/>
                  </a:tcPr>
                </a:tc>
                <a:extLst>
                  <a:ext uri="{0D108BD9-81ED-4DB2-BD59-A6C34878D82A}">
                    <a16:rowId xmlns:a16="http://schemas.microsoft.com/office/drawing/2014/main" val="553888977"/>
                  </a:ext>
                </a:extLst>
              </a:tr>
              <a:tr h="0">
                <a:tc>
                  <a:txBody>
                    <a:bodyPr/>
                    <a:lstStyle/>
                    <a:p>
                      <a:pPr algn="ctr"/>
                      <a:r>
                        <a:rPr lang="en-US" sz="1200" dirty="0">
                          <a:solidFill>
                            <a:schemeClr val="bg1"/>
                          </a:solidFill>
                          <a:latin typeface="Rockwell" panose="02060603020205020403" pitchFamily="18" charset="0"/>
                        </a:rPr>
                        <a:t>Random Forest</a:t>
                      </a:r>
                    </a:p>
                  </a:txBody>
                  <a:tcPr anchor="ctr">
                    <a:lnL>
                      <a:noFill/>
                    </a:lnL>
                    <a:lnR>
                      <a:noFill/>
                    </a:lnR>
                    <a:lnT>
                      <a:noFill/>
                    </a:lnT>
                    <a:lnB>
                      <a:noFill/>
                    </a:lnB>
                    <a:noFill/>
                  </a:tcPr>
                </a:tc>
                <a:tc>
                  <a:txBody>
                    <a:bodyPr/>
                    <a:lstStyle/>
                    <a:p>
                      <a:pPr algn="ctr"/>
                      <a:r>
                        <a:rPr lang="en-US" sz="1200" dirty="0">
                          <a:solidFill>
                            <a:schemeClr val="bg1"/>
                          </a:solidFill>
                          <a:latin typeface="Rockwell" panose="02060603020205020403" pitchFamily="18" charset="0"/>
                        </a:rPr>
                        <a:t>0.7764</a:t>
                      </a:r>
                    </a:p>
                  </a:txBody>
                  <a:tcPr anchor="ctr">
                    <a:lnL>
                      <a:noFill/>
                    </a:lnL>
                    <a:lnR>
                      <a:noFill/>
                    </a:lnR>
                    <a:lnT>
                      <a:noFill/>
                    </a:lnT>
                    <a:lnB>
                      <a:noFill/>
                    </a:lnB>
                    <a:noFill/>
                  </a:tcPr>
                </a:tc>
                <a:tc>
                  <a:txBody>
                    <a:bodyPr/>
                    <a:lstStyle/>
                    <a:p>
                      <a:pPr algn="ctr"/>
                      <a:r>
                        <a:rPr lang="en-US" sz="1200">
                          <a:solidFill>
                            <a:schemeClr val="bg1"/>
                          </a:solidFill>
                          <a:latin typeface="Rockwell" panose="02060603020205020403" pitchFamily="18" charset="0"/>
                        </a:rPr>
                        <a:t>0.2956</a:t>
                      </a:r>
                    </a:p>
                  </a:txBody>
                  <a:tcPr anchor="ctr">
                    <a:lnL>
                      <a:noFill/>
                    </a:lnL>
                    <a:lnR>
                      <a:noFill/>
                    </a:lnR>
                    <a:lnT>
                      <a:noFill/>
                    </a:lnT>
                    <a:lnB>
                      <a:noFill/>
                    </a:lnB>
                    <a:noFill/>
                  </a:tcPr>
                </a:tc>
                <a:tc>
                  <a:txBody>
                    <a:bodyPr/>
                    <a:lstStyle/>
                    <a:p>
                      <a:pPr algn="ctr"/>
                      <a:r>
                        <a:rPr lang="en-US" sz="1200">
                          <a:solidFill>
                            <a:schemeClr val="bg1"/>
                          </a:solidFill>
                          <a:latin typeface="Rockwell" panose="02060603020205020403" pitchFamily="18" charset="0"/>
                        </a:rPr>
                        <a:t>0.1626</a:t>
                      </a:r>
                    </a:p>
                  </a:txBody>
                  <a:tcPr anchor="ctr">
                    <a:lnL>
                      <a:noFill/>
                    </a:lnL>
                    <a:lnR>
                      <a:noFill/>
                    </a:lnR>
                    <a:lnT>
                      <a:noFill/>
                    </a:lnT>
                    <a:lnB>
                      <a:noFill/>
                    </a:lnB>
                    <a:noFill/>
                  </a:tcPr>
                </a:tc>
                <a:tc>
                  <a:txBody>
                    <a:bodyPr/>
                    <a:lstStyle/>
                    <a:p>
                      <a:pPr algn="ctr"/>
                      <a:r>
                        <a:rPr lang="en-US" sz="1200">
                          <a:solidFill>
                            <a:schemeClr val="bg1"/>
                          </a:solidFill>
                          <a:latin typeface="Rockwell" panose="02060603020205020403" pitchFamily="18" charset="0"/>
                        </a:rPr>
                        <a:t>0.2098</a:t>
                      </a:r>
                    </a:p>
                  </a:txBody>
                  <a:tcPr anchor="ctr">
                    <a:lnL>
                      <a:noFill/>
                    </a:lnL>
                    <a:lnR>
                      <a:noFill/>
                    </a:lnR>
                    <a:lnT>
                      <a:noFill/>
                    </a:lnT>
                    <a:lnB>
                      <a:noFill/>
                    </a:lnB>
                    <a:noFill/>
                  </a:tcPr>
                </a:tc>
                <a:extLst>
                  <a:ext uri="{0D108BD9-81ED-4DB2-BD59-A6C34878D82A}">
                    <a16:rowId xmlns:a16="http://schemas.microsoft.com/office/drawing/2014/main" val="3097633798"/>
                  </a:ext>
                </a:extLst>
              </a:tr>
              <a:tr h="0">
                <a:tc>
                  <a:txBody>
                    <a:bodyPr/>
                    <a:lstStyle/>
                    <a:p>
                      <a:pPr algn="ctr"/>
                      <a:r>
                        <a:rPr lang="en-US" sz="1200">
                          <a:solidFill>
                            <a:schemeClr val="bg1"/>
                          </a:solidFill>
                          <a:latin typeface="Rockwell" panose="02060603020205020403" pitchFamily="18" charset="0"/>
                        </a:rPr>
                        <a:t>Gradient Boosting</a:t>
                      </a:r>
                    </a:p>
                  </a:txBody>
                  <a:tcPr anchor="ctr">
                    <a:lnL>
                      <a:noFill/>
                    </a:lnL>
                    <a:lnR>
                      <a:noFill/>
                    </a:lnR>
                    <a:lnT>
                      <a:noFill/>
                    </a:lnT>
                    <a:lnB>
                      <a:noFill/>
                    </a:lnB>
                    <a:noFill/>
                  </a:tcPr>
                </a:tc>
                <a:tc>
                  <a:txBody>
                    <a:bodyPr/>
                    <a:lstStyle/>
                    <a:p>
                      <a:pPr algn="ctr"/>
                      <a:r>
                        <a:rPr lang="en-US" sz="1200">
                          <a:solidFill>
                            <a:schemeClr val="bg1"/>
                          </a:solidFill>
                          <a:latin typeface="Rockwell" panose="02060603020205020403" pitchFamily="18" charset="0"/>
                        </a:rPr>
                        <a:t>0.8177</a:t>
                      </a:r>
                    </a:p>
                  </a:txBody>
                  <a:tcPr anchor="ctr">
                    <a:lnL>
                      <a:noFill/>
                    </a:lnL>
                    <a:lnR>
                      <a:noFill/>
                    </a:lnR>
                    <a:lnT>
                      <a:noFill/>
                    </a:lnT>
                    <a:lnB>
                      <a:noFill/>
                    </a:lnB>
                    <a:noFill/>
                  </a:tcPr>
                </a:tc>
                <a:tc>
                  <a:txBody>
                    <a:bodyPr/>
                    <a:lstStyle/>
                    <a:p>
                      <a:pPr algn="ctr"/>
                      <a:r>
                        <a:rPr lang="en-US" sz="1200">
                          <a:solidFill>
                            <a:schemeClr val="bg1"/>
                          </a:solidFill>
                          <a:latin typeface="Rockwell" panose="02060603020205020403" pitchFamily="18" charset="0"/>
                        </a:rPr>
                        <a:t>1.0000</a:t>
                      </a:r>
                    </a:p>
                  </a:txBody>
                  <a:tcPr anchor="ctr">
                    <a:lnL>
                      <a:noFill/>
                    </a:lnL>
                    <a:lnR>
                      <a:noFill/>
                    </a:lnR>
                    <a:lnT>
                      <a:noFill/>
                    </a:lnT>
                    <a:lnB>
                      <a:noFill/>
                    </a:lnB>
                    <a:noFill/>
                  </a:tcPr>
                </a:tc>
                <a:tc>
                  <a:txBody>
                    <a:bodyPr/>
                    <a:lstStyle/>
                    <a:p>
                      <a:pPr algn="ctr"/>
                      <a:r>
                        <a:rPr lang="en-US" sz="1200">
                          <a:solidFill>
                            <a:schemeClr val="bg1"/>
                          </a:solidFill>
                          <a:latin typeface="Rockwell" panose="02060603020205020403" pitchFamily="18" charset="0"/>
                        </a:rPr>
                        <a:t>0.0011</a:t>
                      </a:r>
                    </a:p>
                  </a:txBody>
                  <a:tcPr anchor="ctr">
                    <a:lnL>
                      <a:noFill/>
                    </a:lnL>
                    <a:lnR>
                      <a:noFill/>
                    </a:lnR>
                    <a:lnT>
                      <a:noFill/>
                    </a:lnT>
                    <a:lnB>
                      <a:noFill/>
                    </a:lnB>
                    <a:noFill/>
                  </a:tcPr>
                </a:tc>
                <a:tc>
                  <a:txBody>
                    <a:bodyPr/>
                    <a:lstStyle/>
                    <a:p>
                      <a:pPr algn="ctr"/>
                      <a:r>
                        <a:rPr lang="en-US" sz="1200">
                          <a:solidFill>
                            <a:schemeClr val="bg1"/>
                          </a:solidFill>
                          <a:latin typeface="Rockwell" panose="02060603020205020403" pitchFamily="18" charset="0"/>
                        </a:rPr>
                        <a:t>0.0021</a:t>
                      </a:r>
                    </a:p>
                  </a:txBody>
                  <a:tcPr anchor="ctr">
                    <a:lnL>
                      <a:noFill/>
                    </a:lnL>
                    <a:lnR>
                      <a:noFill/>
                    </a:lnR>
                    <a:lnT>
                      <a:noFill/>
                    </a:lnT>
                    <a:lnB>
                      <a:noFill/>
                    </a:lnB>
                    <a:noFill/>
                  </a:tcPr>
                </a:tc>
                <a:extLst>
                  <a:ext uri="{0D108BD9-81ED-4DB2-BD59-A6C34878D82A}">
                    <a16:rowId xmlns:a16="http://schemas.microsoft.com/office/drawing/2014/main" val="556229475"/>
                  </a:ext>
                </a:extLst>
              </a:tr>
              <a:tr h="0">
                <a:tc>
                  <a:txBody>
                    <a:bodyPr/>
                    <a:lstStyle/>
                    <a:p>
                      <a:pPr algn="ctr"/>
                      <a:r>
                        <a:rPr lang="en-US" sz="1200">
                          <a:solidFill>
                            <a:schemeClr val="bg1"/>
                          </a:solidFill>
                          <a:latin typeface="Rockwell" panose="02060603020205020403" pitchFamily="18" charset="0"/>
                        </a:rPr>
                        <a:t>SVM</a:t>
                      </a:r>
                    </a:p>
                  </a:txBody>
                  <a:tcPr anchor="ctr">
                    <a:lnL>
                      <a:noFill/>
                    </a:lnL>
                    <a:lnR>
                      <a:noFill/>
                    </a:lnR>
                    <a:lnT>
                      <a:noFill/>
                    </a:lnT>
                    <a:lnB>
                      <a:noFill/>
                    </a:lnB>
                    <a:noFill/>
                  </a:tcPr>
                </a:tc>
                <a:tc>
                  <a:txBody>
                    <a:bodyPr/>
                    <a:lstStyle/>
                    <a:p>
                      <a:pPr algn="ctr"/>
                      <a:r>
                        <a:rPr lang="en-US" sz="1200">
                          <a:solidFill>
                            <a:schemeClr val="bg1"/>
                          </a:solidFill>
                          <a:latin typeface="Rockwell" panose="02060603020205020403" pitchFamily="18" charset="0"/>
                        </a:rPr>
                        <a:t>0.8175</a:t>
                      </a:r>
                    </a:p>
                  </a:txBody>
                  <a:tcPr anchor="ctr">
                    <a:lnL>
                      <a:noFill/>
                    </a:lnL>
                    <a:lnR>
                      <a:noFill/>
                    </a:lnR>
                    <a:lnT>
                      <a:noFill/>
                    </a:lnT>
                    <a:lnB>
                      <a:noFill/>
                    </a:lnB>
                    <a:noFill/>
                  </a:tcPr>
                </a:tc>
                <a:tc>
                  <a:txBody>
                    <a:bodyPr/>
                    <a:lstStyle/>
                    <a:p>
                      <a:pPr algn="ctr"/>
                      <a:r>
                        <a:rPr lang="en-US" sz="1200">
                          <a:solidFill>
                            <a:schemeClr val="bg1"/>
                          </a:solidFill>
                          <a:latin typeface="Rockwell" panose="02060603020205020403" pitchFamily="18" charset="0"/>
                        </a:rPr>
                        <a:t>0.0000</a:t>
                      </a:r>
                    </a:p>
                  </a:txBody>
                  <a:tcPr anchor="ctr">
                    <a:lnL>
                      <a:noFill/>
                    </a:lnL>
                    <a:lnR>
                      <a:noFill/>
                    </a:lnR>
                    <a:lnT>
                      <a:noFill/>
                    </a:lnT>
                    <a:lnB>
                      <a:noFill/>
                    </a:lnB>
                    <a:noFill/>
                  </a:tcPr>
                </a:tc>
                <a:tc>
                  <a:txBody>
                    <a:bodyPr/>
                    <a:lstStyle/>
                    <a:p>
                      <a:pPr algn="ctr"/>
                      <a:r>
                        <a:rPr lang="en-US" sz="1200">
                          <a:solidFill>
                            <a:schemeClr val="bg1"/>
                          </a:solidFill>
                          <a:latin typeface="Rockwell" panose="02060603020205020403" pitchFamily="18" charset="0"/>
                        </a:rPr>
                        <a:t>0.0000</a:t>
                      </a:r>
                    </a:p>
                  </a:txBody>
                  <a:tcPr anchor="ctr">
                    <a:lnL>
                      <a:noFill/>
                    </a:lnL>
                    <a:lnR>
                      <a:noFill/>
                    </a:lnR>
                    <a:lnT>
                      <a:noFill/>
                    </a:lnT>
                    <a:lnB>
                      <a:noFill/>
                    </a:lnB>
                    <a:noFill/>
                  </a:tcPr>
                </a:tc>
                <a:tc>
                  <a:txBody>
                    <a:bodyPr/>
                    <a:lstStyle/>
                    <a:p>
                      <a:pPr algn="ctr"/>
                      <a:r>
                        <a:rPr lang="en-US" sz="1200" dirty="0">
                          <a:solidFill>
                            <a:schemeClr val="bg1"/>
                          </a:solidFill>
                          <a:latin typeface="Rockwell" panose="02060603020205020403" pitchFamily="18" charset="0"/>
                        </a:rPr>
                        <a:t>0.0000</a:t>
                      </a:r>
                    </a:p>
                  </a:txBody>
                  <a:tcPr anchor="ctr">
                    <a:lnL>
                      <a:noFill/>
                    </a:lnL>
                    <a:lnR>
                      <a:noFill/>
                    </a:lnR>
                    <a:lnT>
                      <a:noFill/>
                    </a:lnT>
                    <a:lnB>
                      <a:noFill/>
                    </a:lnB>
                    <a:noFill/>
                  </a:tcPr>
                </a:tc>
                <a:extLst>
                  <a:ext uri="{0D108BD9-81ED-4DB2-BD59-A6C34878D82A}">
                    <a16:rowId xmlns:a16="http://schemas.microsoft.com/office/drawing/2014/main" val="1706446739"/>
                  </a:ext>
                </a:extLst>
              </a:tr>
              <a:tr h="0">
                <a:tc>
                  <a:txBody>
                    <a:bodyPr/>
                    <a:lstStyle/>
                    <a:p>
                      <a:pPr algn="ctr"/>
                      <a:r>
                        <a:rPr lang="en-US" sz="1200">
                          <a:solidFill>
                            <a:schemeClr val="bg1"/>
                          </a:solidFill>
                          <a:latin typeface="Rockwell" panose="02060603020205020403" pitchFamily="18" charset="0"/>
                        </a:rPr>
                        <a:t>Naive Bayes</a:t>
                      </a:r>
                      <a:endParaRPr lang="en-US" sz="1200" dirty="0">
                        <a:solidFill>
                          <a:schemeClr val="bg1"/>
                        </a:solidFill>
                        <a:latin typeface="Rockwell" panose="02060603020205020403" pitchFamily="18" charset="0"/>
                      </a:endParaRPr>
                    </a:p>
                  </a:txBody>
                  <a:tcPr anchor="ctr">
                    <a:lnL>
                      <a:noFill/>
                    </a:lnL>
                    <a:lnR>
                      <a:noFill/>
                    </a:lnR>
                    <a:lnT>
                      <a:noFill/>
                    </a:lnT>
                    <a:lnB>
                      <a:noFill/>
                    </a:lnB>
                    <a:noFill/>
                  </a:tcPr>
                </a:tc>
                <a:tc>
                  <a:txBody>
                    <a:bodyPr/>
                    <a:lstStyle/>
                    <a:p>
                      <a:pPr algn="ctr"/>
                      <a:r>
                        <a:rPr lang="en-US" sz="1200">
                          <a:solidFill>
                            <a:schemeClr val="bg1"/>
                          </a:solidFill>
                          <a:latin typeface="Rockwell" panose="02060603020205020403" pitchFamily="18" charset="0"/>
                        </a:rPr>
                        <a:t>0.8175</a:t>
                      </a:r>
                    </a:p>
                  </a:txBody>
                  <a:tcPr anchor="ctr">
                    <a:lnL>
                      <a:noFill/>
                    </a:lnL>
                    <a:lnR>
                      <a:noFill/>
                    </a:lnR>
                    <a:lnT>
                      <a:noFill/>
                    </a:lnT>
                    <a:lnB>
                      <a:noFill/>
                    </a:lnB>
                    <a:noFill/>
                  </a:tcPr>
                </a:tc>
                <a:tc>
                  <a:txBody>
                    <a:bodyPr/>
                    <a:lstStyle/>
                    <a:p>
                      <a:pPr algn="ctr"/>
                      <a:r>
                        <a:rPr lang="en-US" sz="1200">
                          <a:solidFill>
                            <a:schemeClr val="bg1"/>
                          </a:solidFill>
                          <a:latin typeface="Rockwell" panose="02060603020205020403" pitchFamily="18" charset="0"/>
                        </a:rPr>
                        <a:t>0.0000</a:t>
                      </a:r>
                      <a:endParaRPr lang="en-US" sz="1200" dirty="0">
                        <a:solidFill>
                          <a:schemeClr val="bg1"/>
                        </a:solidFill>
                        <a:latin typeface="Rockwell" panose="02060603020205020403" pitchFamily="18" charset="0"/>
                      </a:endParaRPr>
                    </a:p>
                  </a:txBody>
                  <a:tcPr anchor="ctr">
                    <a:lnL>
                      <a:noFill/>
                    </a:lnL>
                    <a:lnR>
                      <a:noFill/>
                    </a:lnR>
                    <a:lnT>
                      <a:noFill/>
                    </a:lnT>
                    <a:lnB>
                      <a:noFill/>
                    </a:lnB>
                    <a:noFill/>
                  </a:tcPr>
                </a:tc>
                <a:tc>
                  <a:txBody>
                    <a:bodyPr/>
                    <a:lstStyle/>
                    <a:p>
                      <a:pPr algn="ctr"/>
                      <a:r>
                        <a:rPr lang="en-US" sz="1200">
                          <a:solidFill>
                            <a:schemeClr val="bg1"/>
                          </a:solidFill>
                          <a:latin typeface="Rockwell" panose="02060603020205020403" pitchFamily="18" charset="0"/>
                        </a:rPr>
                        <a:t>0.0000</a:t>
                      </a:r>
                    </a:p>
                  </a:txBody>
                  <a:tcPr anchor="ctr">
                    <a:lnL>
                      <a:noFill/>
                    </a:lnL>
                    <a:lnR>
                      <a:noFill/>
                    </a:lnR>
                    <a:lnT>
                      <a:noFill/>
                    </a:lnT>
                    <a:lnB>
                      <a:noFill/>
                    </a:lnB>
                    <a:noFill/>
                  </a:tcPr>
                </a:tc>
                <a:tc>
                  <a:txBody>
                    <a:bodyPr/>
                    <a:lstStyle/>
                    <a:p>
                      <a:pPr algn="ctr"/>
                      <a:r>
                        <a:rPr lang="en-US" sz="1200">
                          <a:solidFill>
                            <a:schemeClr val="bg1"/>
                          </a:solidFill>
                          <a:latin typeface="Rockwell" panose="02060603020205020403" pitchFamily="18" charset="0"/>
                        </a:rPr>
                        <a:t>0.0000</a:t>
                      </a:r>
                    </a:p>
                  </a:txBody>
                  <a:tcPr anchor="ctr">
                    <a:lnL>
                      <a:noFill/>
                    </a:lnL>
                    <a:lnR>
                      <a:noFill/>
                    </a:lnR>
                    <a:lnT>
                      <a:noFill/>
                    </a:lnT>
                    <a:lnB>
                      <a:noFill/>
                    </a:lnB>
                    <a:noFill/>
                  </a:tcPr>
                </a:tc>
                <a:extLst>
                  <a:ext uri="{0D108BD9-81ED-4DB2-BD59-A6C34878D82A}">
                    <a16:rowId xmlns:a16="http://schemas.microsoft.com/office/drawing/2014/main" val="618262235"/>
                  </a:ext>
                </a:extLst>
              </a:tr>
              <a:tr h="0">
                <a:tc>
                  <a:txBody>
                    <a:bodyPr/>
                    <a:lstStyle/>
                    <a:p>
                      <a:pPr algn="ctr"/>
                      <a:r>
                        <a:rPr lang="en-US" sz="1200" dirty="0">
                          <a:solidFill>
                            <a:schemeClr val="bg1"/>
                          </a:solidFill>
                          <a:latin typeface="Rockwell" panose="02060603020205020403" pitchFamily="18" charset="0"/>
                        </a:rPr>
                        <a:t>KNN</a:t>
                      </a:r>
                    </a:p>
                  </a:txBody>
                  <a:tcPr anchor="ctr">
                    <a:lnL>
                      <a:noFill/>
                    </a:lnL>
                    <a:lnR>
                      <a:noFill/>
                    </a:lnR>
                    <a:lnT>
                      <a:noFill/>
                    </a:lnT>
                    <a:lnB>
                      <a:noFill/>
                    </a:lnB>
                    <a:noFill/>
                  </a:tcPr>
                </a:tc>
                <a:tc>
                  <a:txBody>
                    <a:bodyPr/>
                    <a:lstStyle/>
                    <a:p>
                      <a:pPr algn="ctr"/>
                      <a:r>
                        <a:rPr lang="en-US" sz="1200">
                          <a:solidFill>
                            <a:schemeClr val="bg1"/>
                          </a:solidFill>
                          <a:latin typeface="Rockwell" panose="02060603020205020403" pitchFamily="18" charset="0"/>
                        </a:rPr>
                        <a:t>0.7818</a:t>
                      </a:r>
                      <a:endParaRPr lang="en-US" sz="1200" dirty="0">
                        <a:solidFill>
                          <a:schemeClr val="bg1"/>
                        </a:solidFill>
                        <a:latin typeface="Rockwell" panose="02060603020205020403" pitchFamily="18" charset="0"/>
                      </a:endParaRPr>
                    </a:p>
                  </a:txBody>
                  <a:tcPr anchor="ctr">
                    <a:lnL>
                      <a:noFill/>
                    </a:lnL>
                    <a:lnR>
                      <a:noFill/>
                    </a:lnR>
                    <a:lnT>
                      <a:noFill/>
                    </a:lnT>
                    <a:lnB>
                      <a:noFill/>
                    </a:lnB>
                    <a:noFill/>
                  </a:tcPr>
                </a:tc>
                <a:tc>
                  <a:txBody>
                    <a:bodyPr/>
                    <a:lstStyle/>
                    <a:p>
                      <a:pPr algn="ctr"/>
                      <a:r>
                        <a:rPr lang="en-US" sz="1200">
                          <a:solidFill>
                            <a:schemeClr val="bg1"/>
                          </a:solidFill>
                          <a:latin typeface="Rockwell" panose="02060603020205020403" pitchFamily="18" charset="0"/>
                        </a:rPr>
                        <a:t>0.2559</a:t>
                      </a:r>
                      <a:endParaRPr lang="en-US" sz="1200" dirty="0">
                        <a:solidFill>
                          <a:schemeClr val="bg1"/>
                        </a:solidFill>
                        <a:latin typeface="Rockwell" panose="02060603020205020403" pitchFamily="18" charset="0"/>
                      </a:endParaRPr>
                    </a:p>
                  </a:txBody>
                  <a:tcPr anchor="ctr">
                    <a:lnL>
                      <a:noFill/>
                    </a:lnL>
                    <a:lnR>
                      <a:noFill/>
                    </a:lnR>
                    <a:lnT>
                      <a:noFill/>
                    </a:lnT>
                    <a:lnB>
                      <a:noFill/>
                    </a:lnB>
                    <a:noFill/>
                  </a:tcPr>
                </a:tc>
                <a:tc>
                  <a:txBody>
                    <a:bodyPr/>
                    <a:lstStyle/>
                    <a:p>
                      <a:pPr algn="ctr"/>
                      <a:r>
                        <a:rPr lang="en-US" sz="1200">
                          <a:solidFill>
                            <a:schemeClr val="bg1"/>
                          </a:solidFill>
                          <a:latin typeface="Rockwell" panose="02060603020205020403" pitchFamily="18" charset="0"/>
                        </a:rPr>
                        <a:t>0.1024</a:t>
                      </a:r>
                    </a:p>
                  </a:txBody>
                  <a:tcPr anchor="ctr">
                    <a:lnL>
                      <a:noFill/>
                    </a:lnL>
                    <a:lnR>
                      <a:noFill/>
                    </a:lnR>
                    <a:lnT>
                      <a:noFill/>
                    </a:lnT>
                    <a:lnB>
                      <a:noFill/>
                    </a:lnB>
                    <a:noFill/>
                  </a:tcPr>
                </a:tc>
                <a:tc>
                  <a:txBody>
                    <a:bodyPr/>
                    <a:lstStyle/>
                    <a:p>
                      <a:pPr algn="ctr"/>
                      <a:r>
                        <a:rPr lang="en-US" sz="1200" dirty="0">
                          <a:solidFill>
                            <a:schemeClr val="bg1"/>
                          </a:solidFill>
                          <a:latin typeface="Rockwell" panose="02060603020205020403" pitchFamily="18" charset="0"/>
                        </a:rPr>
                        <a:t>0.1463</a:t>
                      </a:r>
                    </a:p>
                  </a:txBody>
                  <a:tcPr anchor="ctr">
                    <a:lnL>
                      <a:noFill/>
                    </a:lnL>
                    <a:lnR>
                      <a:noFill/>
                    </a:lnR>
                    <a:lnT>
                      <a:noFill/>
                    </a:lnT>
                    <a:lnB>
                      <a:noFill/>
                    </a:lnB>
                    <a:noFill/>
                  </a:tcPr>
                </a:tc>
                <a:extLst>
                  <a:ext uri="{0D108BD9-81ED-4DB2-BD59-A6C34878D82A}">
                    <a16:rowId xmlns:a16="http://schemas.microsoft.com/office/drawing/2014/main" val="1028102359"/>
                  </a:ext>
                </a:extLst>
              </a:tr>
            </a:tbl>
          </a:graphicData>
        </a:graphic>
      </p:graphicFrame>
      <p:sp>
        <p:nvSpPr>
          <p:cNvPr id="9" name="Text 1">
            <a:extLst>
              <a:ext uri="{FF2B5EF4-FFF2-40B4-BE49-F238E27FC236}">
                <a16:creationId xmlns:a16="http://schemas.microsoft.com/office/drawing/2014/main" id="{9E10DDF9-FB00-F49F-0241-220381E67CD0}"/>
              </a:ext>
            </a:extLst>
          </p:cNvPr>
          <p:cNvSpPr/>
          <p:nvPr/>
        </p:nvSpPr>
        <p:spPr>
          <a:xfrm>
            <a:off x="250475" y="4422089"/>
            <a:ext cx="7075612" cy="2107740"/>
          </a:xfrm>
          <a:prstGeom prst="rect">
            <a:avLst/>
          </a:prstGeom>
          <a:noFill/>
          <a:ln/>
        </p:spPr>
        <p:txBody>
          <a:bodyPr wrap="none" rtlCol="0" anchor="t"/>
          <a:lstStyle/>
          <a:p>
            <a:pPr>
              <a:lnSpc>
                <a:spcPts val="3106"/>
              </a:lnSpc>
            </a:pPr>
            <a:endParaRPr lang="en-US" sz="1200" dirty="0">
              <a:solidFill>
                <a:srgbClr val="F5F0F0"/>
              </a:solidFill>
              <a:latin typeface="Rockwell" panose="02060603020205020403" pitchFamily="18" charset="0"/>
              <a:ea typeface="adonis-web" pitchFamily="34" charset="-122"/>
              <a:cs typeface="adonis-web" pitchFamily="34" charset="-120"/>
            </a:endParaRPr>
          </a:p>
        </p:txBody>
      </p:sp>
    </p:spTree>
    <p:extLst>
      <p:ext uri="{BB962C8B-B14F-4D97-AF65-F5344CB8AC3E}">
        <p14:creationId xmlns:p14="http://schemas.microsoft.com/office/powerpoint/2010/main" val="3928622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858000"/>
          </a:xfrm>
          <a:prstGeom prst="rect">
            <a:avLst/>
          </a:prstGeom>
        </p:spPr>
      </p:pic>
      <p:sp>
        <p:nvSpPr>
          <p:cNvPr id="3" name="Shape 0"/>
          <p:cNvSpPr/>
          <p:nvPr/>
        </p:nvSpPr>
        <p:spPr>
          <a:xfrm>
            <a:off x="0" y="0"/>
            <a:ext cx="9144000" cy="6858000"/>
          </a:xfrm>
          <a:prstGeom prst="rect">
            <a:avLst/>
          </a:prstGeom>
          <a:solidFill>
            <a:srgbClr val="09151A">
              <a:alpha val="75000"/>
            </a:srgbClr>
          </a:solidFill>
          <a:ln/>
        </p:spPr>
      </p:sp>
      <p:grpSp>
        <p:nvGrpSpPr>
          <p:cNvPr id="22" name="Group 21">
            <a:extLst>
              <a:ext uri="{FF2B5EF4-FFF2-40B4-BE49-F238E27FC236}">
                <a16:creationId xmlns:a16="http://schemas.microsoft.com/office/drawing/2014/main" id="{A77098D6-8927-9577-102C-62FABFCC1F69}"/>
              </a:ext>
            </a:extLst>
          </p:cNvPr>
          <p:cNvGrpSpPr/>
          <p:nvPr/>
        </p:nvGrpSpPr>
        <p:grpSpPr>
          <a:xfrm>
            <a:off x="849086" y="1848740"/>
            <a:ext cx="7207663" cy="3713860"/>
            <a:chOff x="-856502" y="1858472"/>
            <a:chExt cx="5096425" cy="4343093"/>
          </a:xfrm>
        </p:grpSpPr>
        <p:sp>
          <p:nvSpPr>
            <p:cNvPr id="23" name="Shape 2">
              <a:extLst>
                <a:ext uri="{FF2B5EF4-FFF2-40B4-BE49-F238E27FC236}">
                  <a16:creationId xmlns:a16="http://schemas.microsoft.com/office/drawing/2014/main" id="{C01AC3A5-4554-D0BB-B991-98620C252ECF}"/>
                </a:ext>
              </a:extLst>
            </p:cNvPr>
            <p:cNvSpPr/>
            <p:nvPr/>
          </p:nvSpPr>
          <p:spPr>
            <a:xfrm>
              <a:off x="-856502" y="1858472"/>
              <a:ext cx="5096425" cy="4343093"/>
            </a:xfrm>
            <a:prstGeom prst="roundRect">
              <a:avLst>
                <a:gd name="adj" fmla="val 5240"/>
              </a:avLst>
            </a:prstGeom>
            <a:solidFill>
              <a:srgbClr val="003180"/>
            </a:solidFill>
            <a:ln w="7620">
              <a:solidFill>
                <a:srgbClr val="194A99"/>
              </a:solidFill>
              <a:prstDash val="solid"/>
            </a:ln>
          </p:spPr>
        </p:sp>
        <p:sp>
          <p:nvSpPr>
            <p:cNvPr id="24" name="Text 4">
              <a:extLst>
                <a:ext uri="{FF2B5EF4-FFF2-40B4-BE49-F238E27FC236}">
                  <a16:creationId xmlns:a16="http://schemas.microsoft.com/office/drawing/2014/main" id="{47CEAD8C-AB10-D685-62E3-0B3202ADA510}"/>
                </a:ext>
              </a:extLst>
            </p:cNvPr>
            <p:cNvSpPr/>
            <p:nvPr/>
          </p:nvSpPr>
          <p:spPr>
            <a:xfrm>
              <a:off x="-741044" y="1858472"/>
              <a:ext cx="4980967" cy="3789125"/>
            </a:xfrm>
            <a:prstGeom prst="rect">
              <a:avLst/>
            </a:prstGeom>
            <a:noFill/>
            <a:ln/>
          </p:spPr>
          <p:txBody>
            <a:bodyPr wrap="square" rtlCol="0" anchor="t"/>
            <a:lstStyle/>
            <a:p>
              <a:pPr>
                <a:lnSpc>
                  <a:spcPts val="3106"/>
                </a:lnSpc>
              </a:pPr>
              <a:r>
                <a:rPr lang="en-US" sz="1100" dirty="0">
                  <a:solidFill>
                    <a:srgbClr val="FF0000"/>
                  </a:solidFill>
                  <a:latin typeface="Rockwell" panose="02060603020205020403" pitchFamily="18" charset="0"/>
                  <a:ea typeface="adonis-web" pitchFamily="34" charset="-122"/>
                  <a:cs typeface="adonis-web" pitchFamily="34" charset="-120"/>
                </a:rPr>
                <a:t>Accuracy: </a:t>
              </a:r>
              <a:r>
                <a:rPr lang="en-US" sz="1100" dirty="0">
                  <a:solidFill>
                    <a:srgbClr val="F5F0F0"/>
                  </a:solidFill>
                  <a:latin typeface="Rockwell" panose="02060603020205020403" pitchFamily="18" charset="0"/>
                  <a:ea typeface="adonis-web" pitchFamily="34" charset="-122"/>
                  <a:cs typeface="adonis-web" pitchFamily="34" charset="-120"/>
                </a:rPr>
                <a:t>The accuracy of most models decreased slightly after removing outliers, except for Gradient Boosting which increased slightly.</a:t>
              </a:r>
            </a:p>
            <a:p>
              <a:pPr>
                <a:lnSpc>
                  <a:spcPts val="3106"/>
                </a:lnSpc>
              </a:pPr>
              <a:r>
                <a:rPr lang="en-US" sz="1100" dirty="0">
                  <a:solidFill>
                    <a:srgbClr val="FF0000"/>
                  </a:solidFill>
                  <a:latin typeface="Rockwell" panose="02060603020205020403" pitchFamily="18" charset="0"/>
                  <a:ea typeface="adonis-web" pitchFamily="34" charset="-122"/>
                  <a:cs typeface="adonis-web" pitchFamily="34" charset="-120"/>
                </a:rPr>
                <a:t>Precision</a:t>
              </a:r>
              <a:r>
                <a:rPr lang="en-US" sz="1100" dirty="0">
                  <a:solidFill>
                    <a:srgbClr val="F5F0F0"/>
                  </a:solidFill>
                  <a:latin typeface="Rockwell" panose="02060603020205020403" pitchFamily="18" charset="0"/>
                  <a:ea typeface="adonis-web" pitchFamily="34" charset="-122"/>
                  <a:cs typeface="adonis-web" pitchFamily="34" charset="-120"/>
                </a:rPr>
                <a:t>: The precision of most models remained the same or decreased slightly after removing outliers. Gradient Boosting had a significant increase in precision.</a:t>
              </a:r>
            </a:p>
            <a:p>
              <a:pPr>
                <a:lnSpc>
                  <a:spcPts val="3106"/>
                </a:lnSpc>
              </a:pPr>
              <a:r>
                <a:rPr lang="en-US" sz="1100" dirty="0">
                  <a:solidFill>
                    <a:srgbClr val="FF0000"/>
                  </a:solidFill>
                  <a:latin typeface="Rockwell" panose="02060603020205020403" pitchFamily="18" charset="0"/>
                  <a:ea typeface="adonis-web" pitchFamily="34" charset="-122"/>
                  <a:cs typeface="adonis-web" pitchFamily="34" charset="-120"/>
                </a:rPr>
                <a:t>Recall: </a:t>
              </a:r>
              <a:r>
                <a:rPr lang="en-US" sz="1100" dirty="0">
                  <a:solidFill>
                    <a:srgbClr val="F5F0F0"/>
                  </a:solidFill>
                  <a:latin typeface="Rockwell" panose="02060603020205020403" pitchFamily="18" charset="0"/>
                  <a:ea typeface="adonis-web" pitchFamily="34" charset="-122"/>
                  <a:cs typeface="adonis-web" pitchFamily="34" charset="-120"/>
                </a:rPr>
                <a:t>The recall of most models increased after removing outliers, with Decision Tree and Random Forest showing the largest improvements.</a:t>
              </a:r>
            </a:p>
            <a:p>
              <a:pPr>
                <a:lnSpc>
                  <a:spcPts val="3106"/>
                </a:lnSpc>
              </a:pPr>
              <a:r>
                <a:rPr lang="en-US" sz="1100" dirty="0">
                  <a:solidFill>
                    <a:srgbClr val="FF0000"/>
                  </a:solidFill>
                  <a:latin typeface="Rockwell" panose="02060603020205020403" pitchFamily="18" charset="0"/>
                  <a:ea typeface="adonis-web" pitchFamily="34" charset="-122"/>
                  <a:cs typeface="adonis-web" pitchFamily="34" charset="-120"/>
                </a:rPr>
                <a:t>F1-Score: </a:t>
              </a:r>
              <a:r>
                <a:rPr lang="en-US" sz="1100" dirty="0">
                  <a:solidFill>
                    <a:srgbClr val="F5F0F0"/>
                  </a:solidFill>
                  <a:latin typeface="Rockwell" panose="02060603020205020403" pitchFamily="18" charset="0"/>
                  <a:ea typeface="adonis-web" pitchFamily="34" charset="-122"/>
                  <a:cs typeface="adonis-web" pitchFamily="34" charset="-120"/>
                </a:rPr>
                <a:t>The F1-score of most models increased after removing outliers, with Decision Tree and Random Forest showing the largest improvements.</a:t>
              </a:r>
            </a:p>
          </p:txBody>
        </p:sp>
      </p:grpSp>
      <p:sp>
        <p:nvSpPr>
          <p:cNvPr id="25" name="Text 1">
            <a:extLst>
              <a:ext uri="{FF2B5EF4-FFF2-40B4-BE49-F238E27FC236}">
                <a16:creationId xmlns:a16="http://schemas.microsoft.com/office/drawing/2014/main" id="{0C39D39A-ED93-60EC-12F7-DEB306671558}"/>
              </a:ext>
            </a:extLst>
          </p:cNvPr>
          <p:cNvSpPr/>
          <p:nvPr/>
        </p:nvSpPr>
        <p:spPr>
          <a:xfrm>
            <a:off x="2171010" y="1098165"/>
            <a:ext cx="4563814" cy="394469"/>
          </a:xfrm>
          <a:prstGeom prst="rect">
            <a:avLst/>
          </a:prstGeom>
          <a:noFill/>
          <a:ln/>
        </p:spPr>
        <p:txBody>
          <a:bodyPr wrap="none" rtlCol="0" anchor="t"/>
          <a:lstStyle/>
          <a:p>
            <a:pPr algn="ctr">
              <a:lnSpc>
                <a:spcPts val="3106"/>
              </a:lnSpc>
            </a:pPr>
            <a:r>
              <a:rPr lang="en-US" dirty="0">
                <a:solidFill>
                  <a:srgbClr val="FFC000"/>
                </a:solidFill>
                <a:latin typeface="Rockwell" panose="02060603020205020403" pitchFamily="18" charset="0"/>
                <a:ea typeface="adonis-web" pitchFamily="34" charset="-122"/>
                <a:cs typeface="adonis-web" pitchFamily="34" charset="-120"/>
              </a:rPr>
              <a:t>changes in the metrics</a:t>
            </a:r>
          </a:p>
        </p:txBody>
      </p:sp>
    </p:spTree>
    <p:extLst>
      <p:ext uri="{BB962C8B-B14F-4D97-AF65-F5344CB8AC3E}">
        <p14:creationId xmlns:p14="http://schemas.microsoft.com/office/powerpoint/2010/main" val="40785361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858000"/>
          </a:xfrm>
          <a:prstGeom prst="rect">
            <a:avLst/>
          </a:prstGeom>
        </p:spPr>
      </p:pic>
      <p:sp>
        <p:nvSpPr>
          <p:cNvPr id="3" name="Shape 0"/>
          <p:cNvSpPr/>
          <p:nvPr/>
        </p:nvSpPr>
        <p:spPr>
          <a:xfrm>
            <a:off x="0" y="0"/>
            <a:ext cx="9144000" cy="6858000"/>
          </a:xfrm>
          <a:prstGeom prst="rect">
            <a:avLst/>
          </a:prstGeom>
          <a:solidFill>
            <a:srgbClr val="09151A">
              <a:alpha val="75000"/>
            </a:srgbClr>
          </a:solidFill>
          <a:ln/>
        </p:spPr>
        <p:txBody>
          <a:bodyPr/>
          <a:lstStyle/>
          <a:p>
            <a:endParaRPr lang="en-US" dirty="0"/>
          </a:p>
        </p:txBody>
      </p:sp>
      <p:sp>
        <p:nvSpPr>
          <p:cNvPr id="4" name="Text 1"/>
          <p:cNvSpPr/>
          <p:nvPr/>
        </p:nvSpPr>
        <p:spPr>
          <a:xfrm>
            <a:off x="2096074" y="211150"/>
            <a:ext cx="5701159" cy="394469"/>
          </a:xfrm>
          <a:prstGeom prst="rect">
            <a:avLst/>
          </a:prstGeom>
          <a:noFill/>
          <a:ln/>
        </p:spPr>
        <p:txBody>
          <a:bodyPr wrap="none" rtlCol="0" anchor="t"/>
          <a:lstStyle/>
          <a:p>
            <a:pPr>
              <a:lnSpc>
                <a:spcPts val="3106"/>
              </a:lnSpc>
            </a:pPr>
            <a:r>
              <a:rPr lang="en-US" sz="2400" dirty="0">
                <a:solidFill>
                  <a:srgbClr val="F5F0F0"/>
                </a:solidFill>
                <a:latin typeface="Rockwell" panose="02060603020205020403" pitchFamily="18" charset="0"/>
                <a:ea typeface="adonis-web" pitchFamily="34" charset="-122"/>
                <a:cs typeface="adonis-web" pitchFamily="34" charset="-120"/>
              </a:rPr>
              <a:t>Explanation of Model Selection</a:t>
            </a:r>
            <a:endParaRPr lang="en-US" sz="2400" dirty="0">
              <a:latin typeface="Rockwell" panose="02060603020205020403" pitchFamily="18" charset="0"/>
            </a:endParaRPr>
          </a:p>
        </p:txBody>
      </p:sp>
      <p:sp>
        <p:nvSpPr>
          <p:cNvPr id="5" name="Text 2"/>
          <p:cNvSpPr/>
          <p:nvPr/>
        </p:nvSpPr>
        <p:spPr>
          <a:xfrm>
            <a:off x="631372" y="1110431"/>
            <a:ext cx="3243941" cy="508802"/>
          </a:xfrm>
          <a:prstGeom prst="rect">
            <a:avLst/>
          </a:prstGeom>
          <a:noFill/>
          <a:ln/>
        </p:spPr>
        <p:txBody>
          <a:bodyPr wrap="none" rtlCol="0" anchor="t"/>
          <a:lstStyle/>
          <a:p>
            <a:pPr>
              <a:lnSpc>
                <a:spcPts val="1553"/>
              </a:lnSpc>
            </a:pPr>
            <a:r>
              <a:rPr lang="en-US" sz="1600" dirty="0">
                <a:solidFill>
                  <a:srgbClr val="FF0000"/>
                </a:solidFill>
                <a:latin typeface="Rockwell" panose="02060603020205020403" pitchFamily="18" charset="0"/>
                <a:ea typeface="adonis-web" pitchFamily="34" charset="-122"/>
                <a:cs typeface="adonis-web" pitchFamily="34" charset="-120"/>
              </a:rPr>
              <a:t>Why Not Use Accuracy Alone?</a:t>
            </a:r>
            <a:endParaRPr lang="en-US" sz="1600" dirty="0">
              <a:solidFill>
                <a:srgbClr val="FF0000"/>
              </a:solidFill>
              <a:latin typeface="Rockwell" panose="02060603020205020403" pitchFamily="18" charset="0"/>
            </a:endParaRPr>
          </a:p>
        </p:txBody>
      </p:sp>
      <p:sp>
        <p:nvSpPr>
          <p:cNvPr id="6" name="Text 3"/>
          <p:cNvSpPr/>
          <p:nvPr/>
        </p:nvSpPr>
        <p:spPr>
          <a:xfrm>
            <a:off x="798267" y="1619233"/>
            <a:ext cx="6998966" cy="2914624"/>
          </a:xfrm>
          <a:prstGeom prst="rect">
            <a:avLst/>
          </a:prstGeom>
          <a:noFill/>
          <a:ln/>
        </p:spPr>
        <p:txBody>
          <a:bodyPr wrap="square" rtlCol="0" anchor="t"/>
          <a:lstStyle/>
          <a:p>
            <a:pPr>
              <a:lnSpc>
                <a:spcPts val="1640"/>
              </a:lnSpc>
            </a:pPr>
            <a:r>
              <a:rPr lang="en-US" sz="1200" dirty="0">
                <a:solidFill>
                  <a:srgbClr val="FFC000"/>
                </a:solidFill>
                <a:latin typeface="Rockwell" panose="02060603020205020403" pitchFamily="18" charset="0"/>
                <a:ea typeface="adonis-web" pitchFamily="34" charset="-122"/>
                <a:cs typeface="adonis-web" pitchFamily="34" charset="-120"/>
              </a:rPr>
              <a:t>Logistic Regression, Support Vector Machine, Naive Bayes: </a:t>
            </a:r>
          </a:p>
          <a:p>
            <a:pPr>
              <a:lnSpc>
                <a:spcPts val="1640"/>
              </a:lnSpc>
            </a:pPr>
            <a:r>
              <a:rPr lang="en-US" sz="1200" dirty="0">
                <a:solidFill>
                  <a:srgbClr val="E2E6E9"/>
                </a:solidFill>
                <a:latin typeface="Rockwell" panose="02060603020205020403" pitchFamily="18" charset="0"/>
                <a:ea typeface="adonis-web" pitchFamily="34" charset="-122"/>
                <a:cs typeface="adonis-web" pitchFamily="34" charset="-120"/>
              </a:rPr>
              <a:t>Accuracy: 0.8175       Precision, Recall, F1 Score: 0.0000</a:t>
            </a:r>
          </a:p>
          <a:p>
            <a:pPr>
              <a:lnSpc>
                <a:spcPts val="1640"/>
              </a:lnSpc>
            </a:pPr>
            <a:r>
              <a:rPr lang="en-US" sz="1200" dirty="0">
                <a:solidFill>
                  <a:srgbClr val="E2E6E9"/>
                </a:solidFill>
                <a:latin typeface="Rockwell" panose="02060603020205020403" pitchFamily="18" charset="0"/>
                <a:ea typeface="adonis-web" pitchFamily="34" charset="-122"/>
                <a:cs typeface="adonis-web" pitchFamily="34" charset="-120"/>
              </a:rPr>
              <a:t>The accuracy is high, but these models fail to predict the positive class at all, leading to zero precision, recall, and F1 score. This suggests that these models might be predicting all instances as the negative class, which can still yield high accuracy if the dataset is imbalanced (i.e., the negative class is much more frequent than the positive class).</a:t>
            </a:r>
          </a:p>
          <a:p>
            <a:pPr>
              <a:lnSpc>
                <a:spcPts val="1640"/>
              </a:lnSpc>
            </a:pPr>
            <a:endParaRPr lang="en-US" sz="1200" dirty="0">
              <a:solidFill>
                <a:srgbClr val="E2E6E9"/>
              </a:solidFill>
              <a:latin typeface="Rockwell" panose="02060603020205020403" pitchFamily="18" charset="0"/>
              <a:ea typeface="adonis-web" pitchFamily="34" charset="-122"/>
              <a:cs typeface="adonis-web" pitchFamily="34" charset="-120"/>
            </a:endParaRPr>
          </a:p>
          <a:p>
            <a:pPr>
              <a:lnSpc>
                <a:spcPts val="1640"/>
              </a:lnSpc>
            </a:pPr>
            <a:r>
              <a:rPr lang="en-US" sz="1200" dirty="0">
                <a:solidFill>
                  <a:srgbClr val="FFC000"/>
                </a:solidFill>
                <a:latin typeface="Rockwell" panose="02060603020205020403" pitchFamily="18" charset="0"/>
                <a:ea typeface="adonis-web" pitchFamily="34" charset="-122"/>
                <a:cs typeface="adonis-web" pitchFamily="34" charset="-120"/>
              </a:rPr>
              <a:t>Gradient Boosting: </a:t>
            </a:r>
          </a:p>
          <a:p>
            <a:pPr>
              <a:lnSpc>
                <a:spcPts val="1640"/>
              </a:lnSpc>
            </a:pPr>
            <a:r>
              <a:rPr lang="en-US" sz="1200" dirty="0">
                <a:solidFill>
                  <a:srgbClr val="E2E6E9"/>
                </a:solidFill>
                <a:latin typeface="Rockwell" panose="02060603020205020403" pitchFamily="18" charset="0"/>
                <a:ea typeface="adonis-web" pitchFamily="34" charset="-122"/>
                <a:cs typeface="adonis-web" pitchFamily="34" charset="-120"/>
              </a:rPr>
              <a:t>Accuracy: 0.8177</a:t>
            </a:r>
          </a:p>
          <a:p>
            <a:pPr>
              <a:lnSpc>
                <a:spcPts val="1640"/>
              </a:lnSpc>
            </a:pPr>
            <a:r>
              <a:rPr lang="en-US" sz="1200" dirty="0">
                <a:solidFill>
                  <a:srgbClr val="E2E6E9"/>
                </a:solidFill>
                <a:latin typeface="Rockwell" panose="02060603020205020403" pitchFamily="18" charset="0"/>
                <a:ea typeface="adonis-web" pitchFamily="34" charset="-122"/>
                <a:cs typeface="adonis-web" pitchFamily="34" charset="-120"/>
              </a:rPr>
              <a:t>Precision: 1.0000 (likely due to predicting very few positives correctly)</a:t>
            </a:r>
          </a:p>
          <a:p>
            <a:pPr>
              <a:lnSpc>
                <a:spcPts val="1640"/>
              </a:lnSpc>
            </a:pPr>
            <a:r>
              <a:rPr lang="en-US" sz="1200" dirty="0">
                <a:solidFill>
                  <a:srgbClr val="E2E6E9"/>
                </a:solidFill>
                <a:latin typeface="Rockwell" panose="02060603020205020403" pitchFamily="18" charset="0"/>
                <a:ea typeface="adonis-web" pitchFamily="34" charset="-122"/>
                <a:cs typeface="adonis-web" pitchFamily="34" charset="-120"/>
              </a:rPr>
              <a:t>Recall: 0.0011</a:t>
            </a:r>
          </a:p>
          <a:p>
            <a:pPr>
              <a:lnSpc>
                <a:spcPts val="1640"/>
              </a:lnSpc>
            </a:pPr>
            <a:r>
              <a:rPr lang="en-US" sz="1200" dirty="0">
                <a:solidFill>
                  <a:srgbClr val="E2E6E9"/>
                </a:solidFill>
                <a:latin typeface="Rockwell" panose="02060603020205020403" pitchFamily="18" charset="0"/>
                <a:ea typeface="adonis-web" pitchFamily="34" charset="-122"/>
                <a:cs typeface="adonis-web" pitchFamily="34" charset="-120"/>
              </a:rPr>
              <a:t>F1 Score: 0.0021</a:t>
            </a:r>
          </a:p>
          <a:p>
            <a:pPr>
              <a:lnSpc>
                <a:spcPts val="1640"/>
              </a:lnSpc>
            </a:pPr>
            <a:r>
              <a:rPr lang="en-US" sz="1200" dirty="0">
                <a:solidFill>
                  <a:srgbClr val="E2E6E9"/>
                </a:solidFill>
                <a:latin typeface="Rockwell" panose="02060603020205020403" pitchFamily="18" charset="0"/>
                <a:ea typeface="adonis-web" pitchFamily="34" charset="-122"/>
                <a:cs typeface="adonis-web" pitchFamily="34" charset="-120"/>
              </a:rPr>
              <a:t>Gradient Boosting has slightly higher accuracy, but it also has a very low F1 Score, indicating that its predictions for the positive class are almost negligible.</a:t>
            </a:r>
            <a:endParaRPr lang="en-US" sz="1200" dirty="0">
              <a:latin typeface="Rockwell" panose="02060603020205020403" pitchFamily="18" charset="0"/>
            </a:endParaRPr>
          </a:p>
        </p:txBody>
      </p:sp>
      <p:sp>
        <p:nvSpPr>
          <p:cNvPr id="10" name="Text 7"/>
          <p:cNvSpPr/>
          <p:nvPr/>
        </p:nvSpPr>
        <p:spPr>
          <a:xfrm>
            <a:off x="798267" y="5042659"/>
            <a:ext cx="6998965" cy="1290037"/>
          </a:xfrm>
          <a:prstGeom prst="rect">
            <a:avLst/>
          </a:prstGeom>
          <a:noFill/>
          <a:ln/>
        </p:spPr>
        <p:txBody>
          <a:bodyPr wrap="square" rtlCol="0" anchor="t"/>
          <a:lstStyle/>
          <a:p>
            <a:pPr>
              <a:lnSpc>
                <a:spcPts val="1640"/>
              </a:lnSpc>
            </a:pPr>
            <a:r>
              <a:rPr lang="en-US" sz="1600" dirty="0">
                <a:solidFill>
                  <a:srgbClr val="FF0000"/>
                </a:solidFill>
                <a:latin typeface="Rockwell" panose="02060603020205020403" pitchFamily="18" charset="0"/>
                <a:ea typeface="adonis-web" pitchFamily="34" charset="-122"/>
                <a:cs typeface="adonis-web" pitchFamily="34" charset="-120"/>
              </a:rPr>
              <a:t>Importance of the F1 Score</a:t>
            </a:r>
          </a:p>
          <a:p>
            <a:pPr>
              <a:lnSpc>
                <a:spcPts val="1640"/>
              </a:lnSpc>
            </a:pPr>
            <a:endParaRPr lang="en-US" sz="1200" dirty="0">
              <a:solidFill>
                <a:schemeClr val="bg1"/>
              </a:solidFill>
              <a:latin typeface="Rockwell" panose="02060603020205020403" pitchFamily="18" charset="0"/>
              <a:ea typeface="adonis-web" pitchFamily="34" charset="-122"/>
              <a:cs typeface="adonis-web" pitchFamily="34" charset="-120"/>
            </a:endParaRPr>
          </a:p>
          <a:p>
            <a:pPr>
              <a:lnSpc>
                <a:spcPts val="1640"/>
              </a:lnSpc>
            </a:pPr>
            <a:r>
              <a:rPr lang="en-US" sz="1200" dirty="0">
                <a:solidFill>
                  <a:schemeClr val="bg1"/>
                </a:solidFill>
                <a:latin typeface="Rockwell" panose="02060603020205020403" pitchFamily="18" charset="0"/>
                <a:ea typeface="adonis-web" pitchFamily="34" charset="-122"/>
                <a:cs typeface="adonis-web" pitchFamily="34" charset="-120"/>
              </a:rPr>
              <a:t>The F1 Score is particularly useful in the context of imbalanced datasets as it balances precision and recall. A high F1 Score indicates that the model is performing well in predicting both the positive and negative classes.</a:t>
            </a:r>
            <a:endParaRPr lang="en-US" sz="1200" dirty="0">
              <a:solidFill>
                <a:schemeClr val="bg1"/>
              </a:solidFill>
              <a:latin typeface="Rockwell" panose="02060603020205020403" pitchFamily="18" charset="0"/>
            </a:endParaRPr>
          </a:p>
        </p:txBody>
      </p:sp>
    </p:spTree>
    <p:extLst>
      <p:ext uri="{BB962C8B-B14F-4D97-AF65-F5344CB8AC3E}">
        <p14:creationId xmlns:p14="http://schemas.microsoft.com/office/powerpoint/2010/main" val="1562796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858000"/>
          </a:xfrm>
          <a:prstGeom prst="rect">
            <a:avLst/>
          </a:prstGeom>
        </p:spPr>
      </p:pic>
      <p:sp>
        <p:nvSpPr>
          <p:cNvPr id="3" name="Shape 0"/>
          <p:cNvSpPr/>
          <p:nvPr/>
        </p:nvSpPr>
        <p:spPr>
          <a:xfrm>
            <a:off x="0" y="0"/>
            <a:ext cx="9144000" cy="6858000"/>
          </a:xfrm>
          <a:prstGeom prst="rect">
            <a:avLst/>
          </a:prstGeom>
          <a:solidFill>
            <a:srgbClr val="09151A">
              <a:alpha val="75000"/>
            </a:srgbClr>
          </a:solidFill>
          <a:ln/>
        </p:spPr>
        <p:txBody>
          <a:bodyPr/>
          <a:lstStyle/>
          <a:p>
            <a:endParaRPr lang="en-US" dirty="0"/>
          </a:p>
        </p:txBody>
      </p:sp>
      <p:sp>
        <p:nvSpPr>
          <p:cNvPr id="4" name="Text 1"/>
          <p:cNvSpPr/>
          <p:nvPr/>
        </p:nvSpPr>
        <p:spPr>
          <a:xfrm>
            <a:off x="2096074" y="211150"/>
            <a:ext cx="5701159" cy="394469"/>
          </a:xfrm>
          <a:prstGeom prst="rect">
            <a:avLst/>
          </a:prstGeom>
          <a:noFill/>
          <a:ln/>
        </p:spPr>
        <p:txBody>
          <a:bodyPr wrap="none" rtlCol="0" anchor="t"/>
          <a:lstStyle/>
          <a:p>
            <a:pPr>
              <a:lnSpc>
                <a:spcPts val="3106"/>
              </a:lnSpc>
            </a:pPr>
            <a:r>
              <a:rPr lang="en-US" sz="2400" dirty="0">
                <a:solidFill>
                  <a:srgbClr val="F5F0F0"/>
                </a:solidFill>
                <a:latin typeface="Rockwell" panose="02060603020205020403" pitchFamily="18" charset="0"/>
                <a:ea typeface="adonis-web" pitchFamily="34" charset="-122"/>
                <a:cs typeface="adonis-web" pitchFamily="34" charset="-120"/>
              </a:rPr>
              <a:t>Explanation Model Considerations</a:t>
            </a:r>
          </a:p>
          <a:p>
            <a:pPr>
              <a:lnSpc>
                <a:spcPts val="3106"/>
              </a:lnSpc>
            </a:pPr>
            <a:endParaRPr lang="en-US" sz="2400" dirty="0">
              <a:latin typeface="Rockwell" panose="02060603020205020403" pitchFamily="18" charset="0"/>
            </a:endParaRPr>
          </a:p>
        </p:txBody>
      </p:sp>
      <p:sp>
        <p:nvSpPr>
          <p:cNvPr id="5" name="Text 2"/>
          <p:cNvSpPr/>
          <p:nvPr/>
        </p:nvSpPr>
        <p:spPr>
          <a:xfrm>
            <a:off x="631372" y="1110431"/>
            <a:ext cx="3254827" cy="508802"/>
          </a:xfrm>
          <a:prstGeom prst="rect">
            <a:avLst/>
          </a:prstGeom>
          <a:noFill/>
          <a:ln/>
        </p:spPr>
        <p:txBody>
          <a:bodyPr wrap="none" rtlCol="0" anchor="t"/>
          <a:lstStyle/>
          <a:p>
            <a:pPr>
              <a:lnSpc>
                <a:spcPts val="1553"/>
              </a:lnSpc>
            </a:pPr>
            <a:r>
              <a:rPr lang="en-US" sz="1600" dirty="0">
                <a:solidFill>
                  <a:srgbClr val="FF0000"/>
                </a:solidFill>
                <a:latin typeface="Rockwell" panose="02060603020205020403" pitchFamily="18" charset="0"/>
                <a:ea typeface="adonis-web" pitchFamily="34" charset="-122"/>
                <a:cs typeface="adonis-web" pitchFamily="34" charset="-120"/>
              </a:rPr>
              <a:t>Random Forest Selection</a:t>
            </a:r>
            <a:endParaRPr lang="en-US" sz="1600" dirty="0">
              <a:solidFill>
                <a:srgbClr val="FF0000"/>
              </a:solidFill>
              <a:latin typeface="Rockwell" panose="02060603020205020403" pitchFamily="18" charset="0"/>
            </a:endParaRPr>
          </a:p>
        </p:txBody>
      </p:sp>
      <p:sp>
        <p:nvSpPr>
          <p:cNvPr id="6" name="Text 3"/>
          <p:cNvSpPr/>
          <p:nvPr/>
        </p:nvSpPr>
        <p:spPr>
          <a:xfrm>
            <a:off x="798267" y="1619233"/>
            <a:ext cx="6998966" cy="2223424"/>
          </a:xfrm>
          <a:prstGeom prst="rect">
            <a:avLst/>
          </a:prstGeom>
          <a:noFill/>
          <a:ln/>
        </p:spPr>
        <p:txBody>
          <a:bodyPr wrap="square" rtlCol="0" anchor="t"/>
          <a:lstStyle/>
          <a:p>
            <a:pPr>
              <a:lnSpc>
                <a:spcPts val="1640"/>
              </a:lnSpc>
            </a:pPr>
            <a:r>
              <a:rPr lang="en-US" sz="1200" dirty="0">
                <a:solidFill>
                  <a:srgbClr val="FFC000"/>
                </a:solidFill>
                <a:latin typeface="Rockwell" panose="02060603020205020403" pitchFamily="18" charset="0"/>
                <a:ea typeface="adonis-web" pitchFamily="34" charset="-122"/>
                <a:cs typeface="adonis-web" pitchFamily="34" charset="-120"/>
              </a:rPr>
              <a:t>Random Forest:</a:t>
            </a:r>
          </a:p>
          <a:p>
            <a:pPr>
              <a:lnSpc>
                <a:spcPts val="1640"/>
              </a:lnSpc>
            </a:pPr>
            <a:r>
              <a:rPr lang="en-US" sz="1200" dirty="0">
                <a:solidFill>
                  <a:schemeClr val="bg1"/>
                </a:solidFill>
                <a:latin typeface="Rockwell" panose="02060603020205020403" pitchFamily="18" charset="0"/>
                <a:ea typeface="adonis-web" pitchFamily="34" charset="-122"/>
                <a:cs typeface="adonis-web" pitchFamily="34" charset="-120"/>
              </a:rPr>
              <a:t>Accuracy: 0.7764</a:t>
            </a:r>
          </a:p>
          <a:p>
            <a:pPr>
              <a:lnSpc>
                <a:spcPts val="1640"/>
              </a:lnSpc>
            </a:pPr>
            <a:r>
              <a:rPr lang="en-US" sz="1200" dirty="0">
                <a:solidFill>
                  <a:schemeClr val="bg1"/>
                </a:solidFill>
                <a:latin typeface="Rockwell" panose="02060603020205020403" pitchFamily="18" charset="0"/>
                <a:ea typeface="adonis-web" pitchFamily="34" charset="-122"/>
                <a:cs typeface="adonis-web" pitchFamily="34" charset="-120"/>
              </a:rPr>
              <a:t>Precision: 0.2956</a:t>
            </a:r>
          </a:p>
          <a:p>
            <a:pPr>
              <a:lnSpc>
                <a:spcPts val="1640"/>
              </a:lnSpc>
            </a:pPr>
            <a:r>
              <a:rPr lang="en-US" sz="1200" dirty="0">
                <a:solidFill>
                  <a:schemeClr val="bg1"/>
                </a:solidFill>
                <a:latin typeface="Rockwell" panose="02060603020205020403" pitchFamily="18" charset="0"/>
                <a:ea typeface="adonis-web" pitchFamily="34" charset="-122"/>
                <a:cs typeface="adonis-web" pitchFamily="34" charset="-120"/>
              </a:rPr>
              <a:t>Recall: 0.1626</a:t>
            </a:r>
          </a:p>
          <a:p>
            <a:pPr>
              <a:lnSpc>
                <a:spcPts val="1640"/>
              </a:lnSpc>
            </a:pPr>
            <a:r>
              <a:rPr lang="en-US" sz="1200" dirty="0">
                <a:solidFill>
                  <a:schemeClr val="bg1"/>
                </a:solidFill>
                <a:latin typeface="Rockwell" panose="02060603020205020403" pitchFamily="18" charset="0"/>
                <a:ea typeface="adonis-web" pitchFamily="34" charset="-122"/>
                <a:cs typeface="adonis-web" pitchFamily="34" charset="-120"/>
              </a:rPr>
              <a:t>F1 Score: 0.2098</a:t>
            </a:r>
          </a:p>
          <a:p>
            <a:pPr>
              <a:lnSpc>
                <a:spcPts val="1640"/>
              </a:lnSpc>
            </a:pPr>
            <a:r>
              <a:rPr lang="en-US" sz="1200" dirty="0">
                <a:solidFill>
                  <a:schemeClr val="bg1"/>
                </a:solidFill>
                <a:latin typeface="Rockwell" panose="02060603020205020403" pitchFamily="18" charset="0"/>
                <a:ea typeface="adonis-web" pitchFamily="34" charset="-122"/>
                <a:cs typeface="adonis-web" pitchFamily="34" charset="-120"/>
              </a:rPr>
              <a:t>Random Forest does not have the highest accuracy, but it has the highest F1 Score among the models, indicating a better balance between precision and recall. This suggests that Random Forest is more capable of identifying the positive class correctly compared to the other models, making it more reliable for practical use.</a:t>
            </a:r>
          </a:p>
          <a:p>
            <a:pPr>
              <a:lnSpc>
                <a:spcPts val="1640"/>
              </a:lnSpc>
            </a:pPr>
            <a:r>
              <a:rPr lang="en-US" sz="1200" dirty="0">
                <a:solidFill>
                  <a:schemeClr val="bg1"/>
                </a:solidFill>
                <a:latin typeface="Rockwell" panose="02060603020205020403" pitchFamily="18" charset="0"/>
                <a:ea typeface="adonis-web" pitchFamily="34" charset="-122"/>
                <a:cs typeface="adonis-web" pitchFamily="34" charset="-120"/>
              </a:rPr>
              <a:t>a very low F1 Score, indicating that its predictions for the positive class are almost negligible.</a:t>
            </a:r>
            <a:endParaRPr lang="en-US" sz="1200" dirty="0">
              <a:solidFill>
                <a:schemeClr val="bg1"/>
              </a:solidFill>
              <a:latin typeface="Rockwell" panose="02060603020205020403" pitchFamily="18" charset="0"/>
            </a:endParaRPr>
          </a:p>
        </p:txBody>
      </p:sp>
      <p:sp>
        <p:nvSpPr>
          <p:cNvPr id="10" name="Text 7"/>
          <p:cNvSpPr/>
          <p:nvPr/>
        </p:nvSpPr>
        <p:spPr>
          <a:xfrm>
            <a:off x="631372" y="4211252"/>
            <a:ext cx="7369628" cy="2223424"/>
          </a:xfrm>
          <a:prstGeom prst="rect">
            <a:avLst/>
          </a:prstGeom>
          <a:noFill/>
          <a:ln/>
        </p:spPr>
        <p:txBody>
          <a:bodyPr wrap="square" rtlCol="0" anchor="t"/>
          <a:lstStyle/>
          <a:p>
            <a:pPr>
              <a:lnSpc>
                <a:spcPts val="1640"/>
              </a:lnSpc>
            </a:pPr>
            <a:r>
              <a:rPr lang="en-US" sz="1600" dirty="0">
                <a:solidFill>
                  <a:srgbClr val="FF0000"/>
                </a:solidFill>
                <a:latin typeface="Rockwell" panose="02060603020205020403" pitchFamily="18" charset="0"/>
                <a:ea typeface="adonis-web" pitchFamily="34" charset="-122"/>
                <a:cs typeface="adonis-web" pitchFamily="34" charset="-120"/>
              </a:rPr>
              <a:t>Conclusion</a:t>
            </a:r>
          </a:p>
          <a:p>
            <a:pPr>
              <a:lnSpc>
                <a:spcPts val="1640"/>
              </a:lnSpc>
            </a:pPr>
            <a:endParaRPr lang="en-US" sz="1200" dirty="0">
              <a:solidFill>
                <a:schemeClr val="bg1"/>
              </a:solidFill>
              <a:latin typeface="Rockwell" panose="02060603020205020403" pitchFamily="18" charset="0"/>
              <a:ea typeface="adonis-web" pitchFamily="34" charset="-122"/>
              <a:cs typeface="adonis-web" pitchFamily="34" charset="-120"/>
            </a:endParaRPr>
          </a:p>
          <a:p>
            <a:pPr>
              <a:lnSpc>
                <a:spcPts val="1640"/>
              </a:lnSpc>
            </a:pPr>
            <a:r>
              <a:rPr lang="en-US" sz="1200" dirty="0">
                <a:solidFill>
                  <a:schemeClr val="bg1"/>
                </a:solidFill>
                <a:latin typeface="Rockwell" panose="02060603020205020403" pitchFamily="18" charset="0"/>
                <a:ea typeface="adonis-web" pitchFamily="34" charset="-122"/>
                <a:cs typeface="adonis-web" pitchFamily="34" charset="-120"/>
              </a:rPr>
              <a:t>The model selection is based on the F1 Score because it provides a more holistic view of the model's performance in scenarios where the dataset is imbalanced. Random Forest was chosen as the best model because it has the highest F1 Score, indicating better performance in predicting the positive class compared to other models that might be overfitting to the majority class.</a:t>
            </a:r>
          </a:p>
          <a:p>
            <a:pPr>
              <a:lnSpc>
                <a:spcPts val="1640"/>
              </a:lnSpc>
            </a:pPr>
            <a:r>
              <a:rPr lang="en-US" sz="1200" dirty="0">
                <a:solidFill>
                  <a:schemeClr val="bg1"/>
                </a:solidFill>
                <a:latin typeface="Rockwell" panose="02060603020205020403" pitchFamily="18" charset="0"/>
                <a:ea typeface="adonis-web" pitchFamily="34" charset="-122"/>
                <a:cs typeface="adonis-web" pitchFamily="34" charset="-120"/>
              </a:rPr>
              <a:t>Choosing a model based solely on accuracy can be misleading in such scenarios, leading to models that do not effectively address the problem of interest.</a:t>
            </a:r>
            <a:endParaRPr lang="en-US" sz="1200" dirty="0">
              <a:solidFill>
                <a:schemeClr val="bg1"/>
              </a:solidFill>
              <a:latin typeface="Rockwell" panose="02060603020205020403" pitchFamily="18" charset="0"/>
            </a:endParaRPr>
          </a:p>
        </p:txBody>
      </p:sp>
    </p:spTree>
    <p:extLst>
      <p:ext uri="{BB962C8B-B14F-4D97-AF65-F5344CB8AC3E}">
        <p14:creationId xmlns:p14="http://schemas.microsoft.com/office/powerpoint/2010/main" val="1335185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
            <a:ext cx="9144000" cy="7053941"/>
          </a:xfrm>
          <a:prstGeom prst="rect">
            <a:avLst/>
          </a:prstGeom>
        </p:spPr>
      </p:pic>
      <p:sp>
        <p:nvSpPr>
          <p:cNvPr id="3" name="Shape 0"/>
          <p:cNvSpPr/>
          <p:nvPr/>
        </p:nvSpPr>
        <p:spPr>
          <a:xfrm>
            <a:off x="0" y="-2"/>
            <a:ext cx="9144000" cy="7108621"/>
          </a:xfrm>
          <a:prstGeom prst="rect">
            <a:avLst/>
          </a:prstGeom>
          <a:solidFill>
            <a:srgbClr val="09151A">
              <a:alpha val="75000"/>
            </a:srgbClr>
          </a:solidFill>
          <a:ln/>
        </p:spPr>
        <p:txBody>
          <a:bodyPr/>
          <a:lstStyle/>
          <a:p>
            <a:endParaRPr lang="en-US" dirty="0"/>
          </a:p>
        </p:txBody>
      </p:sp>
      <p:pic>
        <p:nvPicPr>
          <p:cNvPr id="4" name="Image 1" descr="preencoded.png"/>
          <p:cNvPicPr>
            <a:picLocks noChangeAspect="1"/>
          </p:cNvPicPr>
          <p:nvPr/>
        </p:nvPicPr>
        <p:blipFill>
          <a:blip r:embed="rId4"/>
          <a:stretch>
            <a:fillRect/>
          </a:stretch>
        </p:blipFill>
        <p:spPr>
          <a:xfrm>
            <a:off x="0" y="-54681"/>
            <a:ext cx="3429000" cy="7010652"/>
          </a:xfrm>
          <a:prstGeom prst="rect">
            <a:avLst/>
          </a:prstGeom>
        </p:spPr>
      </p:pic>
      <p:sp>
        <p:nvSpPr>
          <p:cNvPr id="5" name="Text 1"/>
          <p:cNvSpPr/>
          <p:nvPr/>
        </p:nvSpPr>
        <p:spPr>
          <a:xfrm>
            <a:off x="3949750" y="1892052"/>
            <a:ext cx="4673501" cy="1633240"/>
          </a:xfrm>
          <a:prstGeom prst="rect">
            <a:avLst/>
          </a:prstGeom>
          <a:noFill/>
          <a:ln/>
        </p:spPr>
        <p:txBody>
          <a:bodyPr wrap="square" rtlCol="0" anchor="t"/>
          <a:lstStyle/>
          <a:p>
            <a:pPr>
              <a:lnSpc>
                <a:spcPts val="4287"/>
              </a:lnSpc>
            </a:pPr>
            <a:r>
              <a:rPr lang="en-US" sz="3429" dirty="0">
                <a:solidFill>
                  <a:srgbClr val="F5F0F0"/>
                </a:solidFill>
                <a:latin typeface="adonis-web" pitchFamily="34" charset="0"/>
                <a:ea typeface="adonis-web" pitchFamily="34" charset="-122"/>
                <a:cs typeface="adonis-web" pitchFamily="34" charset="-120"/>
              </a:rPr>
              <a:t>Classifying Shooting Incident Fatality in New York City</a:t>
            </a:r>
            <a:endParaRPr lang="en-US" sz="3429" dirty="0"/>
          </a:p>
        </p:txBody>
      </p:sp>
      <p:sp>
        <p:nvSpPr>
          <p:cNvPr id="6" name="Text 2"/>
          <p:cNvSpPr/>
          <p:nvPr/>
        </p:nvSpPr>
        <p:spPr>
          <a:xfrm>
            <a:off x="3949750" y="3733577"/>
            <a:ext cx="4673501" cy="411542"/>
          </a:xfrm>
          <a:prstGeom prst="rect">
            <a:avLst/>
          </a:prstGeom>
          <a:noFill/>
          <a:ln/>
        </p:spPr>
        <p:txBody>
          <a:bodyPr wrap="square" rtlCol="0" anchor="t"/>
          <a:lstStyle/>
          <a:p>
            <a:pPr>
              <a:lnSpc>
                <a:spcPts val="1640"/>
              </a:lnSpc>
            </a:pPr>
            <a:r>
              <a:rPr lang="en-US" sz="1094" dirty="0">
                <a:solidFill>
                  <a:srgbClr val="E2E6E9"/>
                </a:solidFill>
                <a:latin typeface="adonis-web" pitchFamily="34" charset="0"/>
                <a:ea typeface="adonis-web" pitchFamily="34" charset="-122"/>
                <a:cs typeface="adonis-web" pitchFamily="34" charset="-120"/>
              </a:rPr>
              <a:t>leveraging machine learning for predicting shooting incident fatalities. </a:t>
            </a:r>
            <a:endParaRPr lang="en-US" sz="1094" dirty="0"/>
          </a:p>
        </p:txBody>
      </p:sp>
      <p:sp>
        <p:nvSpPr>
          <p:cNvPr id="9" name="Text 4"/>
          <p:cNvSpPr/>
          <p:nvPr/>
        </p:nvSpPr>
        <p:spPr>
          <a:xfrm>
            <a:off x="6416692" y="6012646"/>
            <a:ext cx="2368079" cy="322839"/>
          </a:xfrm>
          <a:prstGeom prst="rect">
            <a:avLst/>
          </a:prstGeom>
          <a:noFill/>
          <a:ln/>
        </p:spPr>
        <p:txBody>
          <a:bodyPr wrap="none" rtlCol="0" anchor="t"/>
          <a:lstStyle/>
          <a:p>
            <a:pPr>
              <a:lnSpc>
                <a:spcPts val="1914"/>
              </a:lnSpc>
            </a:pPr>
            <a:r>
              <a:rPr lang="en-US" sz="1600" b="1" dirty="0">
                <a:solidFill>
                  <a:srgbClr val="E2E6E9"/>
                </a:solidFill>
                <a:latin typeface="adonis-web" pitchFamily="34" charset="0"/>
                <a:ea typeface="adonis-web" pitchFamily="34" charset="-122"/>
                <a:cs typeface="adonis-web" pitchFamily="34" charset="-120"/>
              </a:rPr>
              <a:t>Presented by Pushpak Shrimal</a:t>
            </a:r>
            <a:endParaRPr lang="en-US" sz="1600" dirty="0"/>
          </a:p>
        </p:txBody>
      </p:sp>
      <p:pic>
        <p:nvPicPr>
          <p:cNvPr id="11" name="Picture 10">
            <a:extLst>
              <a:ext uri="{FF2B5EF4-FFF2-40B4-BE49-F238E27FC236}">
                <a16:creationId xmlns:a16="http://schemas.microsoft.com/office/drawing/2014/main" id="{4019A7C7-4F37-4807-89DC-50EF4BBEB55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7516" y="423624"/>
            <a:ext cx="2022855" cy="52435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858000"/>
          </a:xfrm>
          <a:prstGeom prst="rect">
            <a:avLst/>
          </a:prstGeom>
        </p:spPr>
      </p:pic>
      <p:sp>
        <p:nvSpPr>
          <p:cNvPr id="3" name="Shape 0"/>
          <p:cNvSpPr/>
          <p:nvPr/>
        </p:nvSpPr>
        <p:spPr>
          <a:xfrm>
            <a:off x="0" y="0"/>
            <a:ext cx="9144000" cy="6858000"/>
          </a:xfrm>
          <a:prstGeom prst="rect">
            <a:avLst/>
          </a:prstGeom>
          <a:solidFill>
            <a:srgbClr val="09151A">
              <a:alpha val="75000"/>
            </a:srgbClr>
          </a:solidFill>
          <a:ln/>
        </p:spPr>
        <p:txBody>
          <a:bodyPr/>
          <a:lstStyle/>
          <a:p>
            <a:endParaRPr lang="en-US" dirty="0"/>
          </a:p>
        </p:txBody>
      </p:sp>
      <p:sp>
        <p:nvSpPr>
          <p:cNvPr id="4" name="Text 1"/>
          <p:cNvSpPr/>
          <p:nvPr/>
        </p:nvSpPr>
        <p:spPr>
          <a:xfrm>
            <a:off x="2096074" y="211150"/>
            <a:ext cx="3978155" cy="508802"/>
          </a:xfrm>
          <a:prstGeom prst="rect">
            <a:avLst/>
          </a:prstGeom>
          <a:noFill/>
          <a:ln/>
        </p:spPr>
        <p:txBody>
          <a:bodyPr wrap="none" rtlCol="0" anchor="t"/>
          <a:lstStyle/>
          <a:p>
            <a:pPr>
              <a:lnSpc>
                <a:spcPts val="3106"/>
              </a:lnSpc>
            </a:pPr>
            <a:r>
              <a:rPr lang="en-US" sz="2400" dirty="0">
                <a:solidFill>
                  <a:srgbClr val="F5F0F0"/>
                </a:solidFill>
                <a:latin typeface="Rockwell" panose="02060603020205020403" pitchFamily="18" charset="0"/>
                <a:ea typeface="adonis-web" pitchFamily="34" charset="-122"/>
                <a:cs typeface="adonis-web" pitchFamily="34" charset="-120"/>
              </a:rPr>
              <a:t>Technical Implementation</a:t>
            </a:r>
            <a:endParaRPr lang="en-US" sz="2400" dirty="0">
              <a:latin typeface="Rockwell" panose="02060603020205020403" pitchFamily="18" charset="0"/>
            </a:endParaRPr>
          </a:p>
        </p:txBody>
      </p:sp>
      <p:sp>
        <p:nvSpPr>
          <p:cNvPr id="5" name="Text 2"/>
          <p:cNvSpPr/>
          <p:nvPr/>
        </p:nvSpPr>
        <p:spPr>
          <a:xfrm>
            <a:off x="631372" y="1110431"/>
            <a:ext cx="3254827" cy="508802"/>
          </a:xfrm>
          <a:prstGeom prst="rect">
            <a:avLst/>
          </a:prstGeom>
          <a:noFill/>
          <a:ln/>
        </p:spPr>
        <p:txBody>
          <a:bodyPr wrap="none" rtlCol="0" anchor="t"/>
          <a:lstStyle/>
          <a:p>
            <a:pPr>
              <a:lnSpc>
                <a:spcPts val="1553"/>
              </a:lnSpc>
            </a:pPr>
            <a:r>
              <a:rPr lang="en-US" sz="1600" dirty="0">
                <a:solidFill>
                  <a:srgbClr val="FF0000"/>
                </a:solidFill>
                <a:latin typeface="Rockwell" panose="02060603020205020403" pitchFamily="18" charset="0"/>
                <a:ea typeface="adonis-web" pitchFamily="34" charset="-122"/>
                <a:cs typeface="adonis-web" pitchFamily="34" charset="-120"/>
              </a:rPr>
              <a:t>Model Inference Pipeline:</a:t>
            </a:r>
            <a:endParaRPr lang="en-US" sz="1600" dirty="0">
              <a:solidFill>
                <a:srgbClr val="FF0000"/>
              </a:solidFill>
              <a:latin typeface="Rockwell" panose="02060603020205020403" pitchFamily="18" charset="0"/>
            </a:endParaRPr>
          </a:p>
        </p:txBody>
      </p:sp>
      <p:sp>
        <p:nvSpPr>
          <p:cNvPr id="6" name="Text 3"/>
          <p:cNvSpPr/>
          <p:nvPr/>
        </p:nvSpPr>
        <p:spPr>
          <a:xfrm>
            <a:off x="798267" y="1619233"/>
            <a:ext cx="6998966" cy="928024"/>
          </a:xfrm>
          <a:prstGeom prst="rect">
            <a:avLst/>
          </a:prstGeom>
          <a:noFill/>
          <a:ln/>
        </p:spPr>
        <p:txBody>
          <a:bodyPr wrap="square" rtlCol="0" anchor="t"/>
          <a:lstStyle/>
          <a:p>
            <a:pPr marL="171450" indent="-171450">
              <a:lnSpc>
                <a:spcPts val="1640"/>
              </a:lnSpc>
              <a:buFont typeface="Arial" panose="020B0604020202020204" pitchFamily="34" charset="0"/>
              <a:buChar char="•"/>
            </a:pPr>
            <a:r>
              <a:rPr lang="en-US" sz="1200" dirty="0">
                <a:solidFill>
                  <a:schemeClr val="bg1"/>
                </a:solidFill>
                <a:latin typeface="Rockwell" panose="02060603020205020403" pitchFamily="18" charset="0"/>
                <a:ea typeface="adonis-web" pitchFamily="34" charset="-122"/>
                <a:cs typeface="adonis-web" pitchFamily="34" charset="-120"/>
              </a:rPr>
              <a:t>The predict function loads the trained machine learning model and scales input data for prediction.</a:t>
            </a:r>
          </a:p>
          <a:p>
            <a:pPr marL="171450" indent="-171450">
              <a:lnSpc>
                <a:spcPts val="1640"/>
              </a:lnSpc>
              <a:buFont typeface="Arial" panose="020B0604020202020204" pitchFamily="34" charset="0"/>
              <a:buChar char="•"/>
            </a:pPr>
            <a:r>
              <a:rPr lang="en-US" sz="1200" dirty="0">
                <a:solidFill>
                  <a:schemeClr val="bg1"/>
                </a:solidFill>
                <a:latin typeface="Rockwell" panose="02060603020205020403" pitchFamily="18" charset="0"/>
                <a:ea typeface="adonis-web" pitchFamily="34" charset="-122"/>
                <a:cs typeface="adonis-web" pitchFamily="34" charset="-120"/>
              </a:rPr>
              <a:t>Predictions classify whether a shooting incident is a murder based on the provided coordinates.</a:t>
            </a:r>
          </a:p>
          <a:p>
            <a:pPr marL="171450" indent="-171450">
              <a:lnSpc>
                <a:spcPts val="1640"/>
              </a:lnSpc>
              <a:buFont typeface="Arial" panose="020B0604020202020204" pitchFamily="34" charset="0"/>
              <a:buChar char="•"/>
            </a:pPr>
            <a:endParaRPr lang="en-US" sz="1200" dirty="0">
              <a:solidFill>
                <a:schemeClr val="bg1"/>
              </a:solidFill>
              <a:latin typeface="Rockwell" panose="02060603020205020403" pitchFamily="18" charset="0"/>
              <a:ea typeface="adonis-web" pitchFamily="34" charset="-122"/>
              <a:cs typeface="adonis-web" pitchFamily="34" charset="-120"/>
            </a:endParaRPr>
          </a:p>
        </p:txBody>
      </p:sp>
      <p:sp>
        <p:nvSpPr>
          <p:cNvPr id="10" name="Text 7"/>
          <p:cNvSpPr/>
          <p:nvPr/>
        </p:nvSpPr>
        <p:spPr>
          <a:xfrm>
            <a:off x="514964" y="3906364"/>
            <a:ext cx="7369628" cy="1841205"/>
          </a:xfrm>
          <a:prstGeom prst="rect">
            <a:avLst/>
          </a:prstGeom>
          <a:noFill/>
          <a:ln/>
        </p:spPr>
        <p:txBody>
          <a:bodyPr wrap="square" rtlCol="0" anchor="t"/>
          <a:lstStyle/>
          <a:p>
            <a:pPr marL="171450" indent="-171450">
              <a:lnSpc>
                <a:spcPts val="1640"/>
              </a:lnSpc>
              <a:buFont typeface="Arial" panose="020B0604020202020204" pitchFamily="34" charset="0"/>
              <a:buChar char="•"/>
            </a:pPr>
            <a:r>
              <a:rPr lang="en-US" sz="1200" dirty="0">
                <a:solidFill>
                  <a:schemeClr val="bg1"/>
                </a:solidFill>
                <a:latin typeface="Rockwell" panose="02060603020205020403" pitchFamily="18" charset="0"/>
                <a:ea typeface="adonis-web" pitchFamily="34" charset="-122"/>
                <a:cs typeface="adonis-web" pitchFamily="34" charset="-120"/>
              </a:rPr>
              <a:t>Using </a:t>
            </a:r>
            <a:r>
              <a:rPr lang="en-US" sz="1200" dirty="0" err="1">
                <a:solidFill>
                  <a:schemeClr val="bg1"/>
                </a:solidFill>
                <a:latin typeface="Rockwell" panose="02060603020205020403" pitchFamily="18" charset="0"/>
                <a:ea typeface="adonis-web" pitchFamily="34" charset="-122"/>
                <a:cs typeface="adonis-web" pitchFamily="34" charset="-120"/>
              </a:rPr>
              <a:t>Gradio</a:t>
            </a:r>
            <a:r>
              <a:rPr lang="en-US" sz="1200" dirty="0">
                <a:solidFill>
                  <a:schemeClr val="bg1"/>
                </a:solidFill>
                <a:latin typeface="Rockwell" panose="02060603020205020403" pitchFamily="18" charset="0"/>
                <a:ea typeface="adonis-web" pitchFamily="34" charset="-122"/>
                <a:cs typeface="adonis-web" pitchFamily="34" charset="-120"/>
              </a:rPr>
              <a:t>, we created an accessible interface for users to input coordinates and receive predictions.</a:t>
            </a:r>
          </a:p>
          <a:p>
            <a:pPr marL="171450" indent="-171450">
              <a:lnSpc>
                <a:spcPts val="1640"/>
              </a:lnSpc>
              <a:buFont typeface="Arial" panose="020B0604020202020204" pitchFamily="34" charset="0"/>
              <a:buChar char="•"/>
            </a:pPr>
            <a:r>
              <a:rPr lang="en-US" sz="1200" dirty="0">
                <a:solidFill>
                  <a:schemeClr val="bg1"/>
                </a:solidFill>
                <a:latin typeface="Rockwell" panose="02060603020205020403" pitchFamily="18" charset="0"/>
                <a:ea typeface="adonis-web" pitchFamily="34" charset="-122"/>
                <a:cs typeface="adonis-web" pitchFamily="34" charset="-120"/>
              </a:rPr>
              <a:t>The interface includes inputs for X_COORD_CD, Y_COORD_CD, Latitude, and Longitude, and outputs a text classification.</a:t>
            </a:r>
          </a:p>
          <a:p>
            <a:pPr marL="171450" indent="-171450">
              <a:lnSpc>
                <a:spcPts val="1640"/>
              </a:lnSpc>
              <a:buFont typeface="Arial" panose="020B0604020202020204" pitchFamily="34" charset="0"/>
              <a:buChar char="•"/>
            </a:pPr>
            <a:r>
              <a:rPr lang="en-US" sz="1200" dirty="0">
                <a:solidFill>
                  <a:schemeClr val="bg1"/>
                </a:solidFill>
                <a:latin typeface="Rockwell" panose="02060603020205020403" pitchFamily="18" charset="0"/>
                <a:ea typeface="adonis-web" pitchFamily="34" charset="-122"/>
                <a:cs typeface="adonis-web" pitchFamily="34" charset="-120"/>
              </a:rPr>
              <a:t>The tool is designed to be shared and utilized easily, promoting wider adoption and usage.</a:t>
            </a:r>
          </a:p>
        </p:txBody>
      </p:sp>
      <p:sp>
        <p:nvSpPr>
          <p:cNvPr id="12" name="Text 2">
            <a:extLst>
              <a:ext uri="{FF2B5EF4-FFF2-40B4-BE49-F238E27FC236}">
                <a16:creationId xmlns:a16="http://schemas.microsoft.com/office/drawing/2014/main" id="{ACD83C66-F0B8-2990-CC50-29829CF96FF7}"/>
              </a:ext>
            </a:extLst>
          </p:cNvPr>
          <p:cNvSpPr/>
          <p:nvPr/>
        </p:nvSpPr>
        <p:spPr>
          <a:xfrm>
            <a:off x="631372" y="3457424"/>
            <a:ext cx="3254827" cy="508802"/>
          </a:xfrm>
          <a:prstGeom prst="rect">
            <a:avLst/>
          </a:prstGeom>
          <a:noFill/>
          <a:ln/>
        </p:spPr>
        <p:txBody>
          <a:bodyPr wrap="none" rtlCol="0" anchor="t"/>
          <a:lstStyle/>
          <a:p>
            <a:pPr>
              <a:lnSpc>
                <a:spcPts val="1640"/>
              </a:lnSpc>
            </a:pPr>
            <a:r>
              <a:rPr lang="en-US" sz="1600" dirty="0">
                <a:solidFill>
                  <a:srgbClr val="FF0000"/>
                </a:solidFill>
                <a:latin typeface="Rockwell" panose="02060603020205020403" pitchFamily="18" charset="0"/>
                <a:ea typeface="adonis-web" pitchFamily="34" charset="-122"/>
                <a:cs typeface="adonis-web" pitchFamily="34" charset="-120"/>
              </a:rPr>
              <a:t>User-Friendly Interface:</a:t>
            </a:r>
          </a:p>
        </p:txBody>
      </p:sp>
    </p:spTree>
    <p:extLst>
      <p:ext uri="{BB962C8B-B14F-4D97-AF65-F5344CB8AC3E}">
        <p14:creationId xmlns:p14="http://schemas.microsoft.com/office/powerpoint/2010/main" val="3074286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858000"/>
          </a:xfrm>
          <a:prstGeom prst="rect">
            <a:avLst/>
          </a:prstGeom>
        </p:spPr>
      </p:pic>
      <p:sp>
        <p:nvSpPr>
          <p:cNvPr id="3" name="Shape 0"/>
          <p:cNvSpPr/>
          <p:nvPr/>
        </p:nvSpPr>
        <p:spPr>
          <a:xfrm>
            <a:off x="0" y="0"/>
            <a:ext cx="9144000" cy="6858000"/>
          </a:xfrm>
          <a:prstGeom prst="rect">
            <a:avLst/>
          </a:prstGeom>
          <a:solidFill>
            <a:srgbClr val="09151A">
              <a:alpha val="75000"/>
            </a:srgbClr>
          </a:solidFill>
          <a:ln/>
        </p:spPr>
        <p:txBody>
          <a:bodyPr/>
          <a:lstStyle/>
          <a:p>
            <a:endParaRPr lang="en-US" dirty="0"/>
          </a:p>
        </p:txBody>
      </p:sp>
      <p:sp>
        <p:nvSpPr>
          <p:cNvPr id="4" name="Text 1"/>
          <p:cNvSpPr/>
          <p:nvPr/>
        </p:nvSpPr>
        <p:spPr>
          <a:xfrm>
            <a:off x="2096074" y="211150"/>
            <a:ext cx="3978155" cy="508802"/>
          </a:xfrm>
          <a:prstGeom prst="rect">
            <a:avLst/>
          </a:prstGeom>
          <a:noFill/>
          <a:ln/>
        </p:spPr>
        <p:txBody>
          <a:bodyPr wrap="none" rtlCol="0" anchor="t"/>
          <a:lstStyle/>
          <a:p>
            <a:pPr algn="ctr">
              <a:lnSpc>
                <a:spcPts val="3106"/>
              </a:lnSpc>
            </a:pPr>
            <a:r>
              <a:rPr lang="en-US" sz="2400" dirty="0">
                <a:solidFill>
                  <a:srgbClr val="F5F0F0"/>
                </a:solidFill>
                <a:latin typeface="Rockwell" panose="02060603020205020403" pitchFamily="18" charset="0"/>
                <a:ea typeface="adonis-web" pitchFamily="34" charset="-122"/>
                <a:cs typeface="adonis-web" pitchFamily="34" charset="-120"/>
              </a:rPr>
              <a:t>Conclusion</a:t>
            </a:r>
          </a:p>
        </p:txBody>
      </p:sp>
      <p:sp>
        <p:nvSpPr>
          <p:cNvPr id="5" name="Text 2"/>
          <p:cNvSpPr/>
          <p:nvPr/>
        </p:nvSpPr>
        <p:spPr>
          <a:xfrm>
            <a:off x="468660" y="728390"/>
            <a:ext cx="3254827" cy="508802"/>
          </a:xfrm>
          <a:prstGeom prst="rect">
            <a:avLst/>
          </a:prstGeom>
          <a:noFill/>
          <a:ln/>
        </p:spPr>
        <p:txBody>
          <a:bodyPr wrap="none" rtlCol="0" anchor="t"/>
          <a:lstStyle/>
          <a:p>
            <a:pPr>
              <a:lnSpc>
                <a:spcPts val="1553"/>
              </a:lnSpc>
            </a:pPr>
            <a:r>
              <a:rPr lang="en-US" sz="1600" dirty="0">
                <a:solidFill>
                  <a:srgbClr val="FF0000"/>
                </a:solidFill>
                <a:latin typeface="Rockwell" panose="02060603020205020403" pitchFamily="18" charset="0"/>
                <a:ea typeface="adonis-web" pitchFamily="34" charset="-122"/>
                <a:cs typeface="adonis-web" pitchFamily="34" charset="-120"/>
              </a:rPr>
              <a:t>Prediction platform :</a:t>
            </a:r>
            <a:endParaRPr lang="en-US" sz="1600" dirty="0">
              <a:solidFill>
                <a:srgbClr val="FF0000"/>
              </a:solidFill>
              <a:latin typeface="Rockwell" panose="02060603020205020403" pitchFamily="18" charset="0"/>
            </a:endParaRPr>
          </a:p>
        </p:txBody>
      </p:sp>
      <p:pic>
        <p:nvPicPr>
          <p:cNvPr id="7" name="Picture 6">
            <a:extLst>
              <a:ext uri="{FF2B5EF4-FFF2-40B4-BE49-F238E27FC236}">
                <a16:creationId xmlns:a16="http://schemas.microsoft.com/office/drawing/2014/main" id="{040424E6-D071-5BF1-65DE-B9154530EA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028" y="1237192"/>
            <a:ext cx="6906748" cy="3250711"/>
          </a:xfrm>
          <a:prstGeom prst="rect">
            <a:avLst/>
          </a:prstGeom>
        </p:spPr>
      </p:pic>
      <p:sp>
        <p:nvSpPr>
          <p:cNvPr id="8" name="Text 3"/>
          <p:cNvSpPr/>
          <p:nvPr/>
        </p:nvSpPr>
        <p:spPr>
          <a:xfrm>
            <a:off x="798267" y="5005142"/>
            <a:ext cx="6998966" cy="1641707"/>
          </a:xfrm>
          <a:prstGeom prst="rect">
            <a:avLst/>
          </a:prstGeom>
          <a:noFill/>
          <a:ln/>
        </p:spPr>
        <p:txBody>
          <a:bodyPr wrap="square" rtlCol="0" anchor="t"/>
          <a:lstStyle/>
          <a:p>
            <a:pPr algn="ctr">
              <a:lnSpc>
                <a:spcPts val="1640"/>
              </a:lnSpc>
            </a:pPr>
            <a:r>
              <a:rPr lang="en-US" sz="1200" dirty="0">
                <a:solidFill>
                  <a:schemeClr val="bg1"/>
                </a:solidFill>
                <a:latin typeface="Rockwell" panose="02060603020205020403" pitchFamily="18" charset="0"/>
                <a:ea typeface="adonis-web" pitchFamily="34" charset="-122"/>
                <a:cs typeface="adonis-web" pitchFamily="34" charset="-120"/>
              </a:rPr>
              <a:t>By integrating Machine Learning with user-friendly tools, we provide valuable insights and proactive solutions for public safety. This project exemplifies the power of predictive analytics in addressing complex societal issues and underscores the importance of data-driven strategies in enhancing operational efficiency and public safety.</a:t>
            </a:r>
            <a:br>
              <a:rPr lang="en-US" sz="1200" dirty="0">
                <a:solidFill>
                  <a:schemeClr val="bg1"/>
                </a:solidFill>
                <a:latin typeface="Rockwell" panose="02060603020205020403" pitchFamily="18" charset="0"/>
                <a:ea typeface="adonis-web" pitchFamily="34" charset="-122"/>
                <a:cs typeface="adonis-web" pitchFamily="34" charset="-120"/>
              </a:rPr>
            </a:br>
            <a:r>
              <a:rPr lang="en-US" sz="1200" dirty="0">
                <a:solidFill>
                  <a:schemeClr val="bg1"/>
                </a:solidFill>
                <a:latin typeface="Rockwell" panose="02060603020205020403" pitchFamily="18" charset="0"/>
                <a:ea typeface="adonis-web" pitchFamily="34" charset="-122"/>
                <a:cs typeface="adonis-web" pitchFamily="34" charset="-120"/>
              </a:rPr>
              <a:t>By implementing such a solution, we can significantly contribute to making our cities safer through advanced analytics and innovative technology solutions</a:t>
            </a:r>
          </a:p>
        </p:txBody>
      </p:sp>
    </p:spTree>
    <p:extLst>
      <p:ext uri="{BB962C8B-B14F-4D97-AF65-F5344CB8AC3E}">
        <p14:creationId xmlns:p14="http://schemas.microsoft.com/office/powerpoint/2010/main" val="2906841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820048"/>
          </a:xfrm>
          <a:prstGeom prst="rect">
            <a:avLst/>
          </a:prstGeom>
        </p:spPr>
      </p:pic>
      <p:pic>
        <p:nvPicPr>
          <p:cNvPr id="13" name="Picture 12">
            <a:extLst>
              <a:ext uri="{FF2B5EF4-FFF2-40B4-BE49-F238E27FC236}">
                <a16:creationId xmlns:a16="http://schemas.microsoft.com/office/drawing/2014/main" id="{4E7FC9F4-A05F-9768-A667-6DE613FAA686}"/>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0" y="-2"/>
            <a:ext cx="9144000" cy="6858001"/>
          </a:xfrm>
          <a:prstGeom prst="rect">
            <a:avLst/>
          </a:prstGeom>
        </p:spPr>
      </p:pic>
      <p:sp>
        <p:nvSpPr>
          <p:cNvPr id="3" name="Shape 0"/>
          <p:cNvSpPr/>
          <p:nvPr/>
        </p:nvSpPr>
        <p:spPr>
          <a:xfrm>
            <a:off x="0" y="0"/>
            <a:ext cx="9144000" cy="6820048"/>
          </a:xfrm>
          <a:prstGeom prst="rect">
            <a:avLst/>
          </a:prstGeom>
          <a:solidFill>
            <a:srgbClr val="09151A">
              <a:alpha val="75000"/>
            </a:srgbClr>
          </a:solidFill>
          <a:ln/>
        </p:spPr>
      </p:sp>
      <p:sp>
        <p:nvSpPr>
          <p:cNvPr id="5" name="Title 1">
            <a:extLst>
              <a:ext uri="{FF2B5EF4-FFF2-40B4-BE49-F238E27FC236}">
                <a16:creationId xmlns:a16="http://schemas.microsoft.com/office/drawing/2014/main" id="{2F413307-BDC2-0709-5352-D80A75DD4551}"/>
              </a:ext>
            </a:extLst>
          </p:cNvPr>
          <p:cNvSpPr txBox="1">
            <a:spLocks/>
          </p:cNvSpPr>
          <p:nvPr/>
        </p:nvSpPr>
        <p:spPr>
          <a:xfrm>
            <a:off x="508907" y="3030493"/>
            <a:ext cx="7886700" cy="244502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000" b="1" dirty="0">
                <a:solidFill>
                  <a:schemeClr val="bg1"/>
                </a:solidFill>
                <a:latin typeface="Times New Roman"/>
                <a:ea typeface="Calibri"/>
                <a:cs typeface="Calibri"/>
              </a:rPr>
              <a:t>Thank You!!</a:t>
            </a:r>
          </a:p>
        </p:txBody>
      </p:sp>
    </p:spTree>
    <p:extLst>
      <p:ext uri="{BB962C8B-B14F-4D97-AF65-F5344CB8AC3E}">
        <p14:creationId xmlns:p14="http://schemas.microsoft.com/office/powerpoint/2010/main" val="4006696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858000"/>
          </a:xfrm>
          <a:prstGeom prst="rect">
            <a:avLst/>
          </a:prstGeom>
        </p:spPr>
      </p:pic>
      <p:sp>
        <p:nvSpPr>
          <p:cNvPr id="3" name="Shape 0"/>
          <p:cNvSpPr/>
          <p:nvPr/>
        </p:nvSpPr>
        <p:spPr>
          <a:xfrm>
            <a:off x="0" y="0"/>
            <a:ext cx="9144000" cy="6858000"/>
          </a:xfrm>
          <a:prstGeom prst="rect">
            <a:avLst/>
          </a:prstGeom>
          <a:solidFill>
            <a:srgbClr val="09151A">
              <a:alpha val="75000"/>
            </a:srgbClr>
          </a:solidFill>
          <a:ln/>
        </p:spPr>
        <p:txBody>
          <a:bodyPr/>
          <a:lstStyle/>
          <a:p>
            <a:endParaRPr lang="en-US" dirty="0"/>
          </a:p>
        </p:txBody>
      </p:sp>
      <p:sp>
        <p:nvSpPr>
          <p:cNvPr id="5" name="Text 1"/>
          <p:cNvSpPr/>
          <p:nvPr/>
        </p:nvSpPr>
        <p:spPr>
          <a:xfrm>
            <a:off x="273913" y="1858045"/>
            <a:ext cx="4133031" cy="394469"/>
          </a:xfrm>
          <a:prstGeom prst="rect">
            <a:avLst/>
          </a:prstGeom>
          <a:noFill/>
          <a:ln/>
        </p:spPr>
        <p:txBody>
          <a:bodyPr wrap="none" rtlCol="0" anchor="t"/>
          <a:lstStyle/>
          <a:p>
            <a:pPr>
              <a:lnSpc>
                <a:spcPts val="3106"/>
              </a:lnSpc>
            </a:pPr>
            <a:r>
              <a:rPr lang="en-GB" sz="2800" dirty="0">
                <a:solidFill>
                  <a:schemeClr val="bg1"/>
                </a:solidFill>
                <a:latin typeface="Rockwell" panose="02060603020205020403" pitchFamily="18" charset="0"/>
              </a:rPr>
              <a:t>Introduction</a:t>
            </a:r>
            <a:endParaRPr lang="en-US" sz="2485" dirty="0">
              <a:solidFill>
                <a:schemeClr val="bg1"/>
              </a:solidFill>
            </a:endParaRPr>
          </a:p>
        </p:txBody>
      </p:sp>
      <p:pic>
        <p:nvPicPr>
          <p:cNvPr id="6" name="Image 2" descr="preencoded.png"/>
          <p:cNvPicPr>
            <a:picLocks noChangeAspect="1"/>
          </p:cNvPicPr>
          <p:nvPr/>
        </p:nvPicPr>
        <p:blipFill>
          <a:blip r:embed="rId4"/>
          <a:stretch>
            <a:fillRect/>
          </a:stretch>
        </p:blipFill>
        <p:spPr>
          <a:xfrm>
            <a:off x="371852" y="2439686"/>
            <a:ext cx="694358" cy="1110928"/>
          </a:xfrm>
          <a:prstGeom prst="rect">
            <a:avLst/>
          </a:prstGeom>
        </p:spPr>
      </p:pic>
      <p:sp>
        <p:nvSpPr>
          <p:cNvPr id="7" name="Text 2"/>
          <p:cNvSpPr/>
          <p:nvPr/>
        </p:nvSpPr>
        <p:spPr>
          <a:xfrm>
            <a:off x="1065647" y="2585851"/>
            <a:ext cx="1578099" cy="197272"/>
          </a:xfrm>
          <a:prstGeom prst="rect">
            <a:avLst/>
          </a:prstGeom>
          <a:noFill/>
          <a:ln/>
        </p:spPr>
        <p:txBody>
          <a:bodyPr wrap="none" rtlCol="0" anchor="t"/>
          <a:lstStyle/>
          <a:p>
            <a:pPr>
              <a:lnSpc>
                <a:spcPts val="1553"/>
              </a:lnSpc>
            </a:pPr>
            <a:endParaRPr lang="en-US" sz="1243" dirty="0"/>
          </a:p>
        </p:txBody>
      </p:sp>
      <p:sp>
        <p:nvSpPr>
          <p:cNvPr id="8" name="Text 3"/>
          <p:cNvSpPr/>
          <p:nvPr/>
        </p:nvSpPr>
        <p:spPr>
          <a:xfrm>
            <a:off x="1252463" y="2461134"/>
            <a:ext cx="7519684" cy="901826"/>
          </a:xfrm>
          <a:prstGeom prst="rect">
            <a:avLst/>
          </a:prstGeom>
          <a:noFill/>
          <a:ln/>
        </p:spPr>
        <p:txBody>
          <a:bodyPr wrap="square" rtlCol="0" anchor="t"/>
          <a:lstStyle/>
          <a:p>
            <a:pPr>
              <a:lnSpc>
                <a:spcPts val="1640"/>
              </a:lnSpc>
            </a:pPr>
            <a:r>
              <a:rPr lang="en-US" sz="1400" kern="100" dirty="0">
                <a:solidFill>
                  <a:schemeClr val="bg1"/>
                </a:solidFill>
                <a:effectLst/>
                <a:latin typeface="Rockwell" panose="02060603020205020403" pitchFamily="18" charset="0"/>
                <a:ea typeface="Calibri" panose="020F0502020204030204" pitchFamily="34" charset="0"/>
                <a:cs typeface="Times New Roman" panose="02020603050405020304" pitchFamily="18" charset="0"/>
              </a:rPr>
              <a:t>The public safety sector is evolving rapidly, influenced by technological advancements, changing urban dynamics, and a growing need for data-driven decision-making.</a:t>
            </a:r>
          </a:p>
          <a:p>
            <a:pPr>
              <a:lnSpc>
                <a:spcPts val="1640"/>
              </a:lnSpc>
            </a:pPr>
            <a:endParaRPr lang="en-US" sz="1094" dirty="0">
              <a:solidFill>
                <a:schemeClr val="bg1"/>
              </a:solidFill>
              <a:latin typeface="Rockwell" panose="02060603020205020403" pitchFamily="18" charset="0"/>
            </a:endParaRPr>
          </a:p>
        </p:txBody>
      </p:sp>
      <p:pic>
        <p:nvPicPr>
          <p:cNvPr id="9" name="Image 3" descr="preencoded.png"/>
          <p:cNvPicPr>
            <a:picLocks noChangeAspect="1"/>
          </p:cNvPicPr>
          <p:nvPr/>
        </p:nvPicPr>
        <p:blipFill>
          <a:blip r:embed="rId5"/>
          <a:stretch>
            <a:fillRect/>
          </a:stretch>
        </p:blipFill>
        <p:spPr>
          <a:xfrm>
            <a:off x="371852" y="3675331"/>
            <a:ext cx="694358" cy="1110928"/>
          </a:xfrm>
          <a:prstGeom prst="rect">
            <a:avLst/>
          </a:prstGeom>
        </p:spPr>
      </p:pic>
      <p:sp>
        <p:nvSpPr>
          <p:cNvPr id="11" name="Text 5"/>
          <p:cNvSpPr/>
          <p:nvPr/>
        </p:nvSpPr>
        <p:spPr>
          <a:xfrm>
            <a:off x="1252463" y="3675331"/>
            <a:ext cx="7641166" cy="1110927"/>
          </a:xfrm>
          <a:prstGeom prst="rect">
            <a:avLst/>
          </a:prstGeom>
          <a:noFill/>
          <a:ln/>
        </p:spPr>
        <p:txBody>
          <a:bodyPr wrap="square" rtlCol="0" anchor="t"/>
          <a:lstStyle/>
          <a:p>
            <a:pPr marL="0" marR="0">
              <a:lnSpc>
                <a:spcPct val="107000"/>
              </a:lnSpc>
              <a:spcBef>
                <a:spcPts val="0"/>
              </a:spcBef>
              <a:spcAft>
                <a:spcPts val="800"/>
              </a:spcAft>
            </a:pPr>
            <a:r>
              <a:rPr lang="en-US" sz="1400" kern="100" dirty="0">
                <a:solidFill>
                  <a:schemeClr val="bg1"/>
                </a:solidFill>
                <a:effectLst/>
                <a:latin typeface="Rockwell" panose="02060603020205020403" pitchFamily="18" charset="0"/>
                <a:ea typeface="Calibri" panose="020F0502020204030204" pitchFamily="34" charset="0"/>
                <a:cs typeface="Times New Roman" panose="02020603050405020304" pitchFamily="18" charset="0"/>
              </a:rPr>
              <a:t> Shooting incidents, particularly the fatal ones, pose significant challenges and opportunities for law enforcement agencies. When a shooting incident results in a fatality, it has a profound impact on community safety, public trust, and the strategic allocation of police resources.</a:t>
            </a:r>
          </a:p>
        </p:txBody>
      </p:sp>
      <p:pic>
        <p:nvPicPr>
          <p:cNvPr id="12" name="Image 4" descr="preencoded.png"/>
          <p:cNvPicPr>
            <a:picLocks noChangeAspect="1"/>
          </p:cNvPicPr>
          <p:nvPr/>
        </p:nvPicPr>
        <p:blipFill>
          <a:blip r:embed="rId6"/>
          <a:stretch>
            <a:fillRect/>
          </a:stretch>
        </p:blipFill>
        <p:spPr>
          <a:xfrm>
            <a:off x="371852" y="4937033"/>
            <a:ext cx="694358" cy="1110928"/>
          </a:xfrm>
          <a:prstGeom prst="rect">
            <a:avLst/>
          </a:prstGeom>
        </p:spPr>
      </p:pic>
      <p:sp>
        <p:nvSpPr>
          <p:cNvPr id="14" name="Text 7"/>
          <p:cNvSpPr/>
          <p:nvPr/>
        </p:nvSpPr>
        <p:spPr>
          <a:xfrm>
            <a:off x="1252463" y="5075184"/>
            <a:ext cx="7641166" cy="659095"/>
          </a:xfrm>
          <a:prstGeom prst="rect">
            <a:avLst/>
          </a:prstGeom>
          <a:noFill/>
          <a:ln/>
        </p:spPr>
        <p:txBody>
          <a:bodyPr wrap="square" rtlCol="0" anchor="t"/>
          <a:lstStyle/>
          <a:p>
            <a:pPr marL="0" marR="0">
              <a:lnSpc>
                <a:spcPct val="107000"/>
              </a:lnSpc>
              <a:spcBef>
                <a:spcPts val="0"/>
              </a:spcBef>
              <a:spcAft>
                <a:spcPts val="800"/>
              </a:spcAft>
            </a:pPr>
            <a:r>
              <a:rPr lang="en-US" sz="1400" kern="100" dirty="0">
                <a:solidFill>
                  <a:schemeClr val="bg1"/>
                </a:solidFill>
                <a:effectLst/>
                <a:latin typeface="Rockwell" panose="02060603020205020403" pitchFamily="18" charset="0"/>
                <a:ea typeface="Calibri" panose="020F0502020204030204" pitchFamily="34" charset="0"/>
                <a:cs typeface="Times New Roman" panose="02020603050405020304" pitchFamily="18" charset="0"/>
              </a:rPr>
              <a:t>Machine learning, with its predictive capabilities, offers a transformative approach to understanding and mitigating the challenges posed by shooting incidents.</a:t>
            </a:r>
          </a:p>
        </p:txBody>
      </p:sp>
      <p:pic>
        <p:nvPicPr>
          <p:cNvPr id="17" name="Picture 16">
            <a:extLst>
              <a:ext uri="{FF2B5EF4-FFF2-40B4-BE49-F238E27FC236}">
                <a16:creationId xmlns:a16="http://schemas.microsoft.com/office/drawing/2014/main" id="{DA8CA420-DC96-8098-5073-75F215861EE6}"/>
              </a:ext>
            </a:extLst>
          </p:cNvPr>
          <p:cNvPicPr>
            <a:picLocks noChangeAspect="1"/>
          </p:cNvPicPr>
          <p:nvPr/>
        </p:nvPicPr>
        <p:blipFill>
          <a:blip r:embed="rId7">
            <a:alphaModFix amt="50000"/>
          </a:blip>
          <a:stretch>
            <a:fillRect/>
          </a:stretch>
        </p:blipFill>
        <p:spPr>
          <a:xfrm>
            <a:off x="0" y="23741"/>
            <a:ext cx="9144000" cy="1625684"/>
          </a:xfrm>
          <a:prstGeom prst="rect">
            <a:avLst/>
          </a:prstGeom>
        </p:spPr>
      </p:pic>
      <p:sp>
        <p:nvSpPr>
          <p:cNvPr id="18" name="TextBox 17">
            <a:extLst>
              <a:ext uri="{FF2B5EF4-FFF2-40B4-BE49-F238E27FC236}">
                <a16:creationId xmlns:a16="http://schemas.microsoft.com/office/drawing/2014/main" id="{ADD6CB94-A023-4DB6-C92A-2C619230160A}"/>
              </a:ext>
            </a:extLst>
          </p:cNvPr>
          <p:cNvSpPr txBox="1"/>
          <p:nvPr/>
        </p:nvSpPr>
        <p:spPr>
          <a:xfrm>
            <a:off x="273913" y="6068084"/>
            <a:ext cx="8893629" cy="738664"/>
          </a:xfrm>
          <a:prstGeom prst="rect">
            <a:avLst/>
          </a:prstGeom>
          <a:noFill/>
        </p:spPr>
        <p:txBody>
          <a:bodyPr wrap="square" rtlCol="0">
            <a:spAutoFit/>
          </a:bodyPr>
          <a:lstStyle/>
          <a:p>
            <a:r>
              <a:rPr lang="en-US" sz="1400" kern="100" dirty="0">
                <a:solidFill>
                  <a:schemeClr val="bg1"/>
                </a:solidFill>
                <a:effectLst/>
                <a:latin typeface="Rockwell" panose="02060603020205020403" pitchFamily="18" charset="0"/>
                <a:ea typeface="Calibri" panose="020F0502020204030204" pitchFamily="34" charset="0"/>
                <a:cs typeface="Times New Roman" panose="02020603050405020304" pitchFamily="18" charset="0"/>
              </a:rPr>
              <a:t>Through data-driven insights and predictive modeling, this presentation aims to showcase my Machine Learning Capstone Project focused on predicting shooting incident fatality in New York City.</a:t>
            </a:r>
          </a:p>
          <a:p>
            <a:endParaRPr lang="en-US" sz="1400" dirty="0">
              <a:solidFill>
                <a:schemeClr val="bg1"/>
              </a:solidFill>
              <a:latin typeface="Rockwell" panose="02060603020205020403"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858000"/>
          </a:xfrm>
          <a:prstGeom prst="rect">
            <a:avLst/>
          </a:prstGeom>
        </p:spPr>
      </p:pic>
      <p:sp>
        <p:nvSpPr>
          <p:cNvPr id="3" name="Shape 0"/>
          <p:cNvSpPr/>
          <p:nvPr/>
        </p:nvSpPr>
        <p:spPr>
          <a:xfrm>
            <a:off x="26374" y="13819"/>
            <a:ext cx="9144000" cy="6858000"/>
          </a:xfrm>
          <a:prstGeom prst="rect">
            <a:avLst/>
          </a:prstGeom>
          <a:solidFill>
            <a:srgbClr val="09151A">
              <a:alpha val="75000"/>
            </a:srgbClr>
          </a:solidFill>
          <a:ln/>
        </p:spPr>
        <p:txBody>
          <a:bodyPr/>
          <a:lstStyle/>
          <a:p>
            <a:endParaRPr lang="en-US" dirty="0"/>
          </a:p>
        </p:txBody>
      </p:sp>
      <p:pic>
        <p:nvPicPr>
          <p:cNvPr id="4" name="Image 1" descr="preencoded.png"/>
          <p:cNvPicPr>
            <a:picLocks noChangeAspect="1"/>
          </p:cNvPicPr>
          <p:nvPr/>
        </p:nvPicPr>
        <p:blipFill>
          <a:blip r:embed="rId4"/>
          <a:stretch>
            <a:fillRect/>
          </a:stretch>
        </p:blipFill>
        <p:spPr>
          <a:xfrm>
            <a:off x="0" y="0"/>
            <a:ext cx="2286000" cy="6858000"/>
          </a:xfrm>
          <a:prstGeom prst="rect">
            <a:avLst/>
          </a:prstGeom>
        </p:spPr>
      </p:pic>
      <p:sp>
        <p:nvSpPr>
          <p:cNvPr id="5" name="Text 1"/>
          <p:cNvSpPr/>
          <p:nvPr/>
        </p:nvSpPr>
        <p:spPr>
          <a:xfrm>
            <a:off x="2447520" y="197894"/>
            <a:ext cx="6534959" cy="416570"/>
          </a:xfrm>
          <a:prstGeom prst="rect">
            <a:avLst/>
          </a:prstGeom>
          <a:noFill/>
          <a:ln/>
        </p:spPr>
        <p:txBody>
          <a:bodyPr wrap="none" rtlCol="0" anchor="t"/>
          <a:lstStyle/>
          <a:p>
            <a:pPr>
              <a:lnSpc>
                <a:spcPts val="3106"/>
              </a:lnSpc>
            </a:pPr>
            <a:r>
              <a:rPr lang="en-US" sz="2000" dirty="0">
                <a:solidFill>
                  <a:srgbClr val="F5F0F0"/>
                </a:solidFill>
                <a:latin typeface="Rockwell" panose="02060603020205020403" pitchFamily="18" charset="0"/>
                <a:ea typeface="adonis-web" pitchFamily="34" charset="-122"/>
                <a:cs typeface="adonis-web" pitchFamily="34" charset="-120"/>
              </a:rPr>
              <a:t>Project’s Significance and Benefits to Law Enforcement</a:t>
            </a:r>
            <a:endParaRPr lang="en-US" sz="2000" dirty="0">
              <a:latin typeface="Rockwell" panose="02060603020205020403" pitchFamily="18" charset="0"/>
            </a:endParaRPr>
          </a:p>
        </p:txBody>
      </p:sp>
      <p:sp>
        <p:nvSpPr>
          <p:cNvPr id="6" name="Shape 2"/>
          <p:cNvSpPr/>
          <p:nvPr/>
        </p:nvSpPr>
        <p:spPr>
          <a:xfrm>
            <a:off x="2966770" y="746798"/>
            <a:ext cx="48517" cy="4684632"/>
          </a:xfrm>
          <a:prstGeom prst="roundRect">
            <a:avLst>
              <a:gd name="adj" fmla="val 225151"/>
            </a:avLst>
          </a:prstGeom>
          <a:solidFill>
            <a:srgbClr val="194A99"/>
          </a:solidFill>
          <a:ln/>
        </p:spPr>
      </p:sp>
      <p:sp>
        <p:nvSpPr>
          <p:cNvPr id="7" name="Shape 3"/>
          <p:cNvSpPr/>
          <p:nvPr/>
        </p:nvSpPr>
        <p:spPr>
          <a:xfrm>
            <a:off x="3136844" y="1045310"/>
            <a:ext cx="485998" cy="27756"/>
          </a:xfrm>
          <a:prstGeom prst="roundRect">
            <a:avLst>
              <a:gd name="adj" fmla="val 225151"/>
            </a:avLst>
          </a:prstGeom>
          <a:solidFill>
            <a:srgbClr val="194A99"/>
          </a:solidFill>
          <a:ln/>
        </p:spPr>
      </p:sp>
      <p:sp>
        <p:nvSpPr>
          <p:cNvPr id="8" name="Shape 4"/>
          <p:cNvSpPr/>
          <p:nvPr/>
        </p:nvSpPr>
        <p:spPr>
          <a:xfrm>
            <a:off x="2824380" y="902994"/>
            <a:ext cx="312464" cy="312464"/>
          </a:xfrm>
          <a:prstGeom prst="roundRect">
            <a:avLst>
              <a:gd name="adj" fmla="val 20000"/>
            </a:avLst>
          </a:prstGeom>
          <a:solidFill>
            <a:srgbClr val="003180"/>
          </a:solidFill>
          <a:ln w="7620">
            <a:solidFill>
              <a:srgbClr val="194A99"/>
            </a:solidFill>
            <a:prstDash val="solid"/>
          </a:ln>
        </p:spPr>
      </p:sp>
      <p:sp>
        <p:nvSpPr>
          <p:cNvPr id="9" name="Text 5"/>
          <p:cNvSpPr/>
          <p:nvPr/>
        </p:nvSpPr>
        <p:spPr>
          <a:xfrm>
            <a:off x="2928857" y="964533"/>
            <a:ext cx="103436" cy="189384"/>
          </a:xfrm>
          <a:prstGeom prst="rect">
            <a:avLst/>
          </a:prstGeom>
          <a:noFill/>
          <a:ln/>
        </p:spPr>
        <p:txBody>
          <a:bodyPr wrap="none" rtlCol="0" anchor="t"/>
          <a:lstStyle/>
          <a:p>
            <a:pPr algn="ctr">
              <a:lnSpc>
                <a:spcPts val="1491"/>
              </a:lnSpc>
            </a:pPr>
            <a:r>
              <a:rPr lang="en-US" sz="1491" dirty="0">
                <a:solidFill>
                  <a:srgbClr val="E2E6E9"/>
                </a:solidFill>
                <a:latin typeface="adonis-web" pitchFamily="34" charset="0"/>
                <a:ea typeface="adonis-web" pitchFamily="34" charset="-122"/>
                <a:cs typeface="adonis-web" pitchFamily="34" charset="-120"/>
              </a:rPr>
              <a:t>1</a:t>
            </a:r>
            <a:endParaRPr lang="en-US" sz="1491" dirty="0"/>
          </a:p>
        </p:txBody>
      </p:sp>
      <p:sp>
        <p:nvSpPr>
          <p:cNvPr id="10" name="Text 6"/>
          <p:cNvSpPr/>
          <p:nvPr/>
        </p:nvSpPr>
        <p:spPr>
          <a:xfrm>
            <a:off x="3744397" y="885655"/>
            <a:ext cx="2607885" cy="360982"/>
          </a:xfrm>
          <a:prstGeom prst="rect">
            <a:avLst/>
          </a:prstGeom>
          <a:noFill/>
          <a:ln/>
        </p:spPr>
        <p:txBody>
          <a:bodyPr wrap="none" rtlCol="0" anchor="t"/>
          <a:lstStyle/>
          <a:p>
            <a:pPr>
              <a:lnSpc>
                <a:spcPts val="1553"/>
              </a:lnSpc>
            </a:pPr>
            <a:r>
              <a:rPr lang="en-US" sz="1400" dirty="0">
                <a:solidFill>
                  <a:srgbClr val="E2E6E9"/>
                </a:solidFill>
                <a:latin typeface="Rockwell" panose="02060603020205020403" pitchFamily="18" charset="0"/>
                <a:ea typeface="adonis-web" pitchFamily="34" charset="-122"/>
                <a:cs typeface="adonis-web" pitchFamily="34" charset="-120"/>
              </a:rPr>
              <a:t>Enhanced Community Safety:</a:t>
            </a:r>
            <a:endParaRPr lang="en-US" sz="1400" dirty="0">
              <a:latin typeface="Rockwell" panose="02060603020205020403" pitchFamily="18" charset="0"/>
            </a:endParaRPr>
          </a:p>
        </p:txBody>
      </p:sp>
      <p:sp>
        <p:nvSpPr>
          <p:cNvPr id="11" name="Text 7"/>
          <p:cNvSpPr/>
          <p:nvPr/>
        </p:nvSpPr>
        <p:spPr>
          <a:xfrm>
            <a:off x="3744398" y="1166196"/>
            <a:ext cx="4844430" cy="416570"/>
          </a:xfrm>
          <a:prstGeom prst="rect">
            <a:avLst/>
          </a:prstGeom>
          <a:noFill/>
          <a:ln/>
        </p:spPr>
        <p:txBody>
          <a:bodyPr wrap="square" rtlCol="0" anchor="t"/>
          <a:lstStyle/>
          <a:p>
            <a:pPr>
              <a:lnSpc>
                <a:spcPts val="1640"/>
              </a:lnSpc>
            </a:pPr>
            <a:r>
              <a:rPr lang="en-US" sz="1200" dirty="0">
                <a:solidFill>
                  <a:srgbClr val="E2E6E9"/>
                </a:solidFill>
                <a:latin typeface="Rockwell" panose="02060603020205020403" pitchFamily="18" charset="0"/>
                <a:ea typeface="adonis-web" pitchFamily="34" charset="-122"/>
                <a:cs typeface="adonis-web" pitchFamily="34" charset="-120"/>
              </a:rPr>
              <a:t>Anticipating fatal incidents allows for proactive strategies, improving response times and community safety.</a:t>
            </a:r>
            <a:endParaRPr lang="en-US" sz="1200" dirty="0">
              <a:latin typeface="Rockwell" panose="02060603020205020403" pitchFamily="18" charset="0"/>
            </a:endParaRPr>
          </a:p>
        </p:txBody>
      </p:sp>
      <p:grpSp>
        <p:nvGrpSpPr>
          <p:cNvPr id="60" name="Group 59">
            <a:extLst>
              <a:ext uri="{FF2B5EF4-FFF2-40B4-BE49-F238E27FC236}">
                <a16:creationId xmlns:a16="http://schemas.microsoft.com/office/drawing/2014/main" id="{67DDAC82-059D-6CBE-29C8-5C5481BF4505}"/>
              </a:ext>
            </a:extLst>
          </p:cNvPr>
          <p:cNvGrpSpPr/>
          <p:nvPr/>
        </p:nvGrpSpPr>
        <p:grpSpPr>
          <a:xfrm>
            <a:off x="2824380" y="1999335"/>
            <a:ext cx="5764448" cy="697112"/>
            <a:chOff x="2824380" y="1999335"/>
            <a:chExt cx="5764448" cy="697112"/>
          </a:xfrm>
        </p:grpSpPr>
        <p:sp>
          <p:nvSpPr>
            <p:cNvPr id="12" name="Shape 8"/>
            <p:cNvSpPr/>
            <p:nvPr/>
          </p:nvSpPr>
          <p:spPr>
            <a:xfrm>
              <a:off x="3136844" y="2158991"/>
              <a:ext cx="485998" cy="27756"/>
            </a:xfrm>
            <a:prstGeom prst="roundRect">
              <a:avLst>
                <a:gd name="adj" fmla="val 225151"/>
              </a:avLst>
            </a:prstGeom>
            <a:solidFill>
              <a:srgbClr val="194A99"/>
            </a:solidFill>
            <a:ln/>
          </p:spPr>
        </p:sp>
        <p:sp>
          <p:nvSpPr>
            <p:cNvPr id="13" name="Shape 9"/>
            <p:cNvSpPr/>
            <p:nvPr/>
          </p:nvSpPr>
          <p:spPr>
            <a:xfrm>
              <a:off x="2824380" y="2016675"/>
              <a:ext cx="312464" cy="312464"/>
            </a:xfrm>
            <a:prstGeom prst="roundRect">
              <a:avLst>
                <a:gd name="adj" fmla="val 20000"/>
              </a:avLst>
            </a:prstGeom>
            <a:solidFill>
              <a:srgbClr val="003180"/>
            </a:solidFill>
            <a:ln w="7620">
              <a:solidFill>
                <a:srgbClr val="194A99"/>
              </a:solidFill>
              <a:prstDash val="solid"/>
            </a:ln>
          </p:spPr>
        </p:sp>
        <p:sp>
          <p:nvSpPr>
            <p:cNvPr id="14" name="Text 10"/>
            <p:cNvSpPr/>
            <p:nvPr/>
          </p:nvSpPr>
          <p:spPr>
            <a:xfrm>
              <a:off x="2928857" y="2078215"/>
              <a:ext cx="103436" cy="189384"/>
            </a:xfrm>
            <a:prstGeom prst="rect">
              <a:avLst/>
            </a:prstGeom>
            <a:noFill/>
            <a:ln/>
          </p:spPr>
          <p:txBody>
            <a:bodyPr wrap="none" rtlCol="0" anchor="t"/>
            <a:lstStyle/>
            <a:p>
              <a:pPr algn="ctr">
                <a:lnSpc>
                  <a:spcPts val="1491"/>
                </a:lnSpc>
              </a:pPr>
              <a:r>
                <a:rPr lang="en-US" sz="1491" dirty="0">
                  <a:solidFill>
                    <a:srgbClr val="E2E6E9"/>
                  </a:solidFill>
                  <a:latin typeface="adonis-web" pitchFamily="34" charset="0"/>
                  <a:ea typeface="adonis-web" pitchFamily="34" charset="-122"/>
                  <a:cs typeface="adonis-web" pitchFamily="34" charset="-120"/>
                </a:rPr>
                <a:t>2</a:t>
              </a:r>
              <a:endParaRPr lang="en-US" sz="1491" dirty="0"/>
            </a:p>
          </p:txBody>
        </p:sp>
        <p:sp>
          <p:nvSpPr>
            <p:cNvPr id="15" name="Text 11"/>
            <p:cNvSpPr/>
            <p:nvPr/>
          </p:nvSpPr>
          <p:spPr>
            <a:xfrm>
              <a:off x="3744398" y="1999335"/>
              <a:ext cx="2384317" cy="366883"/>
            </a:xfrm>
            <a:prstGeom prst="rect">
              <a:avLst/>
            </a:prstGeom>
            <a:noFill/>
            <a:ln/>
          </p:spPr>
          <p:txBody>
            <a:bodyPr wrap="none" rtlCol="0" anchor="t"/>
            <a:lstStyle/>
            <a:p>
              <a:pPr>
                <a:lnSpc>
                  <a:spcPts val="1553"/>
                </a:lnSpc>
              </a:pPr>
              <a:r>
                <a:rPr lang="en-US" sz="1400" dirty="0">
                  <a:solidFill>
                    <a:srgbClr val="E2E6E9"/>
                  </a:solidFill>
                  <a:latin typeface="Rockwell" panose="02060603020205020403" pitchFamily="18" charset="0"/>
                  <a:ea typeface="adonis-web" pitchFamily="34" charset="-122"/>
                  <a:cs typeface="adonis-web" pitchFamily="34" charset="-120"/>
                </a:rPr>
                <a:t>Resource Optimization: </a:t>
              </a:r>
              <a:endParaRPr lang="en-US" sz="1400" dirty="0">
                <a:latin typeface="Rockwell" panose="02060603020205020403" pitchFamily="18" charset="0"/>
              </a:endParaRPr>
            </a:p>
          </p:txBody>
        </p:sp>
        <p:sp>
          <p:nvSpPr>
            <p:cNvPr id="16" name="Text 12"/>
            <p:cNvSpPr/>
            <p:nvPr/>
          </p:nvSpPr>
          <p:spPr>
            <a:xfrm>
              <a:off x="3744398" y="2279877"/>
              <a:ext cx="4844430" cy="416570"/>
            </a:xfrm>
            <a:prstGeom prst="rect">
              <a:avLst/>
            </a:prstGeom>
            <a:noFill/>
            <a:ln/>
          </p:spPr>
          <p:txBody>
            <a:bodyPr wrap="square" rtlCol="0" anchor="t"/>
            <a:lstStyle/>
            <a:p>
              <a:pPr>
                <a:lnSpc>
                  <a:spcPts val="1640"/>
                </a:lnSpc>
              </a:pPr>
              <a:r>
                <a:rPr lang="en-US" sz="1200" dirty="0">
                  <a:solidFill>
                    <a:srgbClr val="E2E6E9"/>
                  </a:solidFill>
                  <a:latin typeface="Rockwell" panose="02060603020205020403" pitchFamily="18" charset="0"/>
                  <a:ea typeface="adonis-web" pitchFamily="34" charset="-122"/>
                  <a:cs typeface="adonis-web" pitchFamily="34" charset="-120"/>
                </a:rPr>
                <a:t>Predicting and mitigating fatal incidents is cost-effective, ensuring efficient allocation and utilization of police resources.</a:t>
              </a:r>
              <a:endParaRPr lang="en-US" sz="1200" dirty="0">
                <a:latin typeface="Rockwell" panose="02060603020205020403" pitchFamily="18" charset="0"/>
              </a:endParaRPr>
            </a:p>
          </p:txBody>
        </p:sp>
      </p:grpSp>
      <p:grpSp>
        <p:nvGrpSpPr>
          <p:cNvPr id="53" name="Group 52">
            <a:extLst>
              <a:ext uri="{FF2B5EF4-FFF2-40B4-BE49-F238E27FC236}">
                <a16:creationId xmlns:a16="http://schemas.microsoft.com/office/drawing/2014/main" id="{BF55E87B-D26D-0A59-F757-6E9AC501EAE0}"/>
              </a:ext>
            </a:extLst>
          </p:cNvPr>
          <p:cNvGrpSpPr/>
          <p:nvPr/>
        </p:nvGrpSpPr>
        <p:grpSpPr>
          <a:xfrm>
            <a:off x="2824380" y="3113017"/>
            <a:ext cx="5764448" cy="697110"/>
            <a:chOff x="2824380" y="3113017"/>
            <a:chExt cx="5764448" cy="697110"/>
          </a:xfrm>
        </p:grpSpPr>
        <p:sp>
          <p:nvSpPr>
            <p:cNvPr id="17" name="Shape 13"/>
            <p:cNvSpPr/>
            <p:nvPr/>
          </p:nvSpPr>
          <p:spPr>
            <a:xfrm>
              <a:off x="3136844" y="3272672"/>
              <a:ext cx="485998" cy="27756"/>
            </a:xfrm>
            <a:prstGeom prst="roundRect">
              <a:avLst>
                <a:gd name="adj" fmla="val 225151"/>
              </a:avLst>
            </a:prstGeom>
            <a:solidFill>
              <a:srgbClr val="194A99"/>
            </a:solidFill>
            <a:ln/>
          </p:spPr>
        </p:sp>
        <p:sp>
          <p:nvSpPr>
            <p:cNvPr id="18" name="Shape 14"/>
            <p:cNvSpPr/>
            <p:nvPr/>
          </p:nvSpPr>
          <p:spPr>
            <a:xfrm>
              <a:off x="2824380" y="3130355"/>
              <a:ext cx="312464" cy="312464"/>
            </a:xfrm>
            <a:prstGeom prst="roundRect">
              <a:avLst>
                <a:gd name="adj" fmla="val 20000"/>
              </a:avLst>
            </a:prstGeom>
            <a:solidFill>
              <a:srgbClr val="003180"/>
            </a:solidFill>
            <a:ln w="7620">
              <a:solidFill>
                <a:srgbClr val="194A99"/>
              </a:solidFill>
              <a:prstDash val="solid"/>
            </a:ln>
          </p:spPr>
        </p:sp>
        <p:sp>
          <p:nvSpPr>
            <p:cNvPr id="19" name="Text 15"/>
            <p:cNvSpPr/>
            <p:nvPr/>
          </p:nvSpPr>
          <p:spPr>
            <a:xfrm>
              <a:off x="2928857" y="3191895"/>
              <a:ext cx="103436" cy="189384"/>
            </a:xfrm>
            <a:prstGeom prst="rect">
              <a:avLst/>
            </a:prstGeom>
            <a:noFill/>
            <a:ln/>
          </p:spPr>
          <p:txBody>
            <a:bodyPr wrap="none" rtlCol="0" anchor="t"/>
            <a:lstStyle/>
            <a:p>
              <a:pPr algn="ctr">
                <a:lnSpc>
                  <a:spcPts val="1491"/>
                </a:lnSpc>
              </a:pPr>
              <a:r>
                <a:rPr lang="en-US" sz="1491" dirty="0">
                  <a:solidFill>
                    <a:srgbClr val="E2E6E9"/>
                  </a:solidFill>
                  <a:latin typeface="adonis-web" pitchFamily="34" charset="0"/>
                  <a:ea typeface="adonis-web" pitchFamily="34" charset="-122"/>
                  <a:cs typeface="adonis-web" pitchFamily="34" charset="-120"/>
                </a:rPr>
                <a:t>3</a:t>
              </a:r>
              <a:endParaRPr lang="en-US" sz="1491" dirty="0"/>
            </a:p>
          </p:txBody>
        </p:sp>
        <p:sp>
          <p:nvSpPr>
            <p:cNvPr id="20" name="Text 16"/>
            <p:cNvSpPr/>
            <p:nvPr/>
          </p:nvSpPr>
          <p:spPr>
            <a:xfrm>
              <a:off x="3744398" y="3113017"/>
              <a:ext cx="2262760" cy="329802"/>
            </a:xfrm>
            <a:prstGeom prst="rect">
              <a:avLst/>
            </a:prstGeom>
            <a:noFill/>
            <a:ln/>
          </p:spPr>
          <p:txBody>
            <a:bodyPr wrap="none" rtlCol="0" anchor="t"/>
            <a:lstStyle/>
            <a:p>
              <a:pPr>
                <a:lnSpc>
                  <a:spcPts val="1553"/>
                </a:lnSpc>
              </a:pPr>
              <a:r>
                <a:rPr lang="en-US" sz="1400" dirty="0">
                  <a:solidFill>
                    <a:srgbClr val="E2E6E9"/>
                  </a:solidFill>
                  <a:latin typeface="Rockwell" panose="02060603020205020403" pitchFamily="18" charset="0"/>
                  <a:ea typeface="adonis-web" pitchFamily="34" charset="-122"/>
                  <a:cs typeface="adonis-web" pitchFamily="34" charset="-120"/>
                </a:rPr>
                <a:t>Risk Mitigation: </a:t>
              </a:r>
              <a:endParaRPr lang="en-US" sz="1400" dirty="0">
                <a:latin typeface="Rockwell" panose="02060603020205020403" pitchFamily="18" charset="0"/>
              </a:endParaRPr>
            </a:p>
          </p:txBody>
        </p:sp>
        <p:sp>
          <p:nvSpPr>
            <p:cNvPr id="21" name="Text 17"/>
            <p:cNvSpPr/>
            <p:nvPr/>
          </p:nvSpPr>
          <p:spPr>
            <a:xfrm>
              <a:off x="3744398" y="3393557"/>
              <a:ext cx="4844430" cy="416570"/>
            </a:xfrm>
            <a:prstGeom prst="rect">
              <a:avLst/>
            </a:prstGeom>
            <a:noFill/>
            <a:ln/>
          </p:spPr>
          <p:txBody>
            <a:bodyPr wrap="square" rtlCol="0" anchor="t"/>
            <a:lstStyle/>
            <a:p>
              <a:pPr>
                <a:lnSpc>
                  <a:spcPts val="1640"/>
                </a:lnSpc>
              </a:pPr>
              <a:r>
                <a:rPr lang="en-US" sz="1200" dirty="0">
                  <a:solidFill>
                    <a:srgbClr val="E2E6E9"/>
                  </a:solidFill>
                  <a:latin typeface="Rockwell" panose="02060603020205020403" pitchFamily="18" charset="0"/>
                  <a:ea typeface="adonis-web" pitchFamily="34" charset="-122"/>
                  <a:cs typeface="adonis-web" pitchFamily="34" charset="-120"/>
                </a:rPr>
                <a:t>Identifying potential fatal incidents mitigates risks, enabling preventive measures and strategic interventions.</a:t>
              </a:r>
              <a:endParaRPr lang="en-US" sz="1200" dirty="0">
                <a:latin typeface="Rockwell" panose="02060603020205020403" pitchFamily="18" charset="0"/>
              </a:endParaRPr>
            </a:p>
          </p:txBody>
        </p:sp>
      </p:grpSp>
      <p:grpSp>
        <p:nvGrpSpPr>
          <p:cNvPr id="54" name="Group 53">
            <a:extLst>
              <a:ext uri="{FF2B5EF4-FFF2-40B4-BE49-F238E27FC236}">
                <a16:creationId xmlns:a16="http://schemas.microsoft.com/office/drawing/2014/main" id="{A4552555-3E1D-375E-1E8F-D349EB0BD8D1}"/>
              </a:ext>
            </a:extLst>
          </p:cNvPr>
          <p:cNvGrpSpPr/>
          <p:nvPr/>
        </p:nvGrpSpPr>
        <p:grpSpPr>
          <a:xfrm>
            <a:off x="2824380" y="4210771"/>
            <a:ext cx="5772844" cy="872858"/>
            <a:chOff x="2824380" y="3113017"/>
            <a:chExt cx="5772844" cy="872858"/>
          </a:xfrm>
        </p:grpSpPr>
        <p:sp>
          <p:nvSpPr>
            <p:cNvPr id="55" name="Shape 13">
              <a:extLst>
                <a:ext uri="{FF2B5EF4-FFF2-40B4-BE49-F238E27FC236}">
                  <a16:creationId xmlns:a16="http://schemas.microsoft.com/office/drawing/2014/main" id="{367512CB-2E03-7EAB-3439-3EBBCEA1385F}"/>
                </a:ext>
              </a:extLst>
            </p:cNvPr>
            <p:cNvSpPr/>
            <p:nvPr/>
          </p:nvSpPr>
          <p:spPr>
            <a:xfrm>
              <a:off x="3136844" y="3272672"/>
              <a:ext cx="485998" cy="27756"/>
            </a:xfrm>
            <a:prstGeom prst="roundRect">
              <a:avLst>
                <a:gd name="adj" fmla="val 225151"/>
              </a:avLst>
            </a:prstGeom>
            <a:solidFill>
              <a:srgbClr val="194A99"/>
            </a:solidFill>
            <a:ln/>
          </p:spPr>
        </p:sp>
        <p:sp>
          <p:nvSpPr>
            <p:cNvPr id="56" name="Shape 14">
              <a:extLst>
                <a:ext uri="{FF2B5EF4-FFF2-40B4-BE49-F238E27FC236}">
                  <a16:creationId xmlns:a16="http://schemas.microsoft.com/office/drawing/2014/main" id="{4F59F188-E8B2-979C-25B2-DC07F0AB51E6}"/>
                </a:ext>
              </a:extLst>
            </p:cNvPr>
            <p:cNvSpPr/>
            <p:nvPr/>
          </p:nvSpPr>
          <p:spPr>
            <a:xfrm>
              <a:off x="2824380" y="3130355"/>
              <a:ext cx="312464" cy="312464"/>
            </a:xfrm>
            <a:prstGeom prst="roundRect">
              <a:avLst>
                <a:gd name="adj" fmla="val 20000"/>
              </a:avLst>
            </a:prstGeom>
            <a:solidFill>
              <a:srgbClr val="003180"/>
            </a:solidFill>
            <a:ln w="7620">
              <a:solidFill>
                <a:srgbClr val="194A99"/>
              </a:solidFill>
              <a:prstDash val="solid"/>
            </a:ln>
          </p:spPr>
        </p:sp>
        <p:sp>
          <p:nvSpPr>
            <p:cNvPr id="57" name="4">
              <a:extLst>
                <a:ext uri="{FF2B5EF4-FFF2-40B4-BE49-F238E27FC236}">
                  <a16:creationId xmlns:a16="http://schemas.microsoft.com/office/drawing/2014/main" id="{9409CAD6-CFD8-B2A0-549D-A6FF6D428374}"/>
                </a:ext>
              </a:extLst>
            </p:cNvPr>
            <p:cNvSpPr/>
            <p:nvPr/>
          </p:nvSpPr>
          <p:spPr>
            <a:xfrm>
              <a:off x="2928857" y="3191895"/>
              <a:ext cx="103436" cy="189384"/>
            </a:xfrm>
            <a:prstGeom prst="rect">
              <a:avLst/>
            </a:prstGeom>
            <a:noFill/>
            <a:ln/>
          </p:spPr>
          <p:txBody>
            <a:bodyPr wrap="none" rtlCol="0" anchor="t"/>
            <a:lstStyle/>
            <a:p>
              <a:pPr algn="ctr">
                <a:lnSpc>
                  <a:spcPts val="1491"/>
                </a:lnSpc>
              </a:pPr>
              <a:r>
                <a:rPr lang="en-US" sz="1491" dirty="0">
                  <a:solidFill>
                    <a:schemeClr val="bg1"/>
                  </a:solidFill>
                </a:rPr>
                <a:t>4</a:t>
              </a:r>
            </a:p>
          </p:txBody>
        </p:sp>
        <p:sp>
          <p:nvSpPr>
            <p:cNvPr id="58" name="Text 16">
              <a:extLst>
                <a:ext uri="{FF2B5EF4-FFF2-40B4-BE49-F238E27FC236}">
                  <a16:creationId xmlns:a16="http://schemas.microsoft.com/office/drawing/2014/main" id="{669B3EC1-9213-5AE6-49AB-FB48E5581511}"/>
                </a:ext>
              </a:extLst>
            </p:cNvPr>
            <p:cNvSpPr/>
            <p:nvPr/>
          </p:nvSpPr>
          <p:spPr>
            <a:xfrm>
              <a:off x="3744398" y="3113017"/>
              <a:ext cx="2607884" cy="312464"/>
            </a:xfrm>
            <a:prstGeom prst="rect">
              <a:avLst/>
            </a:prstGeom>
            <a:noFill/>
            <a:ln/>
          </p:spPr>
          <p:txBody>
            <a:bodyPr wrap="none" rtlCol="0" anchor="t"/>
            <a:lstStyle/>
            <a:p>
              <a:pPr>
                <a:lnSpc>
                  <a:spcPts val="1553"/>
                </a:lnSpc>
              </a:pPr>
              <a:r>
                <a:rPr lang="en-US" sz="1400" dirty="0">
                  <a:solidFill>
                    <a:srgbClr val="E2E6E9"/>
                  </a:solidFill>
                  <a:latin typeface="Rockwell" panose="02060603020205020403" pitchFamily="18" charset="0"/>
                  <a:ea typeface="adonis-web" pitchFamily="34" charset="-122"/>
                  <a:cs typeface="adonis-web" pitchFamily="34" charset="-120"/>
                </a:rPr>
                <a:t>Market Competitiveness: </a:t>
              </a:r>
              <a:endParaRPr lang="en-US" sz="1400" dirty="0">
                <a:latin typeface="Rockwell" panose="02060603020205020403" pitchFamily="18" charset="0"/>
              </a:endParaRPr>
            </a:p>
          </p:txBody>
        </p:sp>
        <p:sp>
          <p:nvSpPr>
            <p:cNvPr id="59" name="Text 17">
              <a:extLst>
                <a:ext uri="{FF2B5EF4-FFF2-40B4-BE49-F238E27FC236}">
                  <a16:creationId xmlns:a16="http://schemas.microsoft.com/office/drawing/2014/main" id="{F2247489-09CB-0B80-77FD-9589E83085D0}"/>
                </a:ext>
              </a:extLst>
            </p:cNvPr>
            <p:cNvSpPr/>
            <p:nvPr/>
          </p:nvSpPr>
          <p:spPr>
            <a:xfrm>
              <a:off x="3744398" y="3393557"/>
              <a:ext cx="4852826" cy="592318"/>
            </a:xfrm>
            <a:prstGeom prst="rect">
              <a:avLst/>
            </a:prstGeom>
            <a:noFill/>
            <a:ln/>
          </p:spPr>
          <p:txBody>
            <a:bodyPr wrap="square" rtlCol="0" anchor="t"/>
            <a:lstStyle/>
            <a:p>
              <a:pPr>
                <a:lnSpc>
                  <a:spcPts val="1640"/>
                </a:lnSpc>
              </a:pPr>
              <a:r>
                <a:rPr lang="en-US" sz="1200" dirty="0">
                  <a:solidFill>
                    <a:srgbClr val="E2E6E9"/>
                  </a:solidFill>
                  <a:latin typeface="Rockwell" panose="02060603020205020403" pitchFamily="18" charset="0"/>
                  <a:ea typeface="adonis-web" pitchFamily="34" charset="-122"/>
                  <a:cs typeface="adonis-web" pitchFamily="34" charset="-120"/>
                </a:rPr>
                <a:t>Predictive incident management positions law enforcement agencies as proactive and community-centric, offering a competitive edge through improved public trust and safety.</a:t>
              </a:r>
              <a:endParaRPr lang="en-US" sz="1200" dirty="0">
                <a:latin typeface="Rockwell" panose="02060603020205020403" pitchFamily="18" charset="0"/>
              </a:endParaRPr>
            </a:p>
          </p:txBody>
        </p:sp>
      </p:grpSp>
      <p:grpSp>
        <p:nvGrpSpPr>
          <p:cNvPr id="61" name="Group 60">
            <a:extLst>
              <a:ext uri="{FF2B5EF4-FFF2-40B4-BE49-F238E27FC236}">
                <a16:creationId xmlns:a16="http://schemas.microsoft.com/office/drawing/2014/main" id="{7D2D8409-E8AE-AA28-1A1E-BF486D7D8979}"/>
              </a:ext>
            </a:extLst>
          </p:cNvPr>
          <p:cNvGrpSpPr/>
          <p:nvPr/>
        </p:nvGrpSpPr>
        <p:grpSpPr>
          <a:xfrm>
            <a:off x="2832776" y="5414090"/>
            <a:ext cx="5984652" cy="1159204"/>
            <a:chOff x="2824380" y="1999335"/>
            <a:chExt cx="5984652" cy="1159204"/>
          </a:xfrm>
        </p:grpSpPr>
        <p:sp>
          <p:nvSpPr>
            <p:cNvPr id="62" name="Shape 8">
              <a:extLst>
                <a:ext uri="{FF2B5EF4-FFF2-40B4-BE49-F238E27FC236}">
                  <a16:creationId xmlns:a16="http://schemas.microsoft.com/office/drawing/2014/main" id="{7A109330-F3CD-5127-637C-85CA6089B033}"/>
                </a:ext>
              </a:extLst>
            </p:cNvPr>
            <p:cNvSpPr/>
            <p:nvPr/>
          </p:nvSpPr>
          <p:spPr>
            <a:xfrm>
              <a:off x="3136844" y="2158991"/>
              <a:ext cx="485998" cy="27756"/>
            </a:xfrm>
            <a:prstGeom prst="roundRect">
              <a:avLst>
                <a:gd name="adj" fmla="val 225151"/>
              </a:avLst>
            </a:prstGeom>
            <a:solidFill>
              <a:srgbClr val="194A99"/>
            </a:solidFill>
            <a:ln/>
          </p:spPr>
        </p:sp>
        <p:sp>
          <p:nvSpPr>
            <p:cNvPr id="63" name="Shape 9">
              <a:extLst>
                <a:ext uri="{FF2B5EF4-FFF2-40B4-BE49-F238E27FC236}">
                  <a16:creationId xmlns:a16="http://schemas.microsoft.com/office/drawing/2014/main" id="{E2C2807C-593E-CF2C-1585-22F2320B2B42}"/>
                </a:ext>
              </a:extLst>
            </p:cNvPr>
            <p:cNvSpPr/>
            <p:nvPr/>
          </p:nvSpPr>
          <p:spPr>
            <a:xfrm>
              <a:off x="2824380" y="2016675"/>
              <a:ext cx="312464" cy="312464"/>
            </a:xfrm>
            <a:prstGeom prst="roundRect">
              <a:avLst>
                <a:gd name="adj" fmla="val 20000"/>
              </a:avLst>
            </a:prstGeom>
            <a:solidFill>
              <a:srgbClr val="003180"/>
            </a:solidFill>
            <a:ln w="7620">
              <a:solidFill>
                <a:srgbClr val="194A99"/>
              </a:solidFill>
              <a:prstDash val="solid"/>
            </a:ln>
          </p:spPr>
        </p:sp>
        <p:sp>
          <p:nvSpPr>
            <p:cNvPr id="64" name="Text 10">
              <a:extLst>
                <a:ext uri="{FF2B5EF4-FFF2-40B4-BE49-F238E27FC236}">
                  <a16:creationId xmlns:a16="http://schemas.microsoft.com/office/drawing/2014/main" id="{24AE0C79-940C-C660-1FDA-F5573FDB9026}"/>
                </a:ext>
              </a:extLst>
            </p:cNvPr>
            <p:cNvSpPr/>
            <p:nvPr/>
          </p:nvSpPr>
          <p:spPr>
            <a:xfrm>
              <a:off x="2928857" y="2078215"/>
              <a:ext cx="103436" cy="189384"/>
            </a:xfrm>
            <a:prstGeom prst="rect">
              <a:avLst/>
            </a:prstGeom>
            <a:noFill/>
            <a:ln/>
          </p:spPr>
          <p:txBody>
            <a:bodyPr wrap="none" rtlCol="0" anchor="t"/>
            <a:lstStyle/>
            <a:p>
              <a:pPr algn="ctr">
                <a:lnSpc>
                  <a:spcPts val="1491"/>
                </a:lnSpc>
              </a:pPr>
              <a:r>
                <a:rPr lang="en-US" sz="1491" dirty="0">
                  <a:solidFill>
                    <a:srgbClr val="E2E6E9"/>
                  </a:solidFill>
                  <a:latin typeface="adonis-web" pitchFamily="34" charset="0"/>
                  <a:ea typeface="adonis-web" pitchFamily="34" charset="-122"/>
                  <a:cs typeface="adonis-web" pitchFamily="34" charset="-120"/>
                </a:rPr>
                <a:t>5</a:t>
              </a:r>
              <a:endParaRPr lang="en-US" sz="1491" dirty="0"/>
            </a:p>
          </p:txBody>
        </p:sp>
        <p:sp>
          <p:nvSpPr>
            <p:cNvPr id="65" name="Text 11">
              <a:extLst>
                <a:ext uri="{FF2B5EF4-FFF2-40B4-BE49-F238E27FC236}">
                  <a16:creationId xmlns:a16="http://schemas.microsoft.com/office/drawing/2014/main" id="{A2464175-7B28-18DC-E543-8693EF9622EE}"/>
                </a:ext>
              </a:extLst>
            </p:cNvPr>
            <p:cNvSpPr/>
            <p:nvPr/>
          </p:nvSpPr>
          <p:spPr>
            <a:xfrm>
              <a:off x="3744398" y="1999335"/>
              <a:ext cx="2375921" cy="312463"/>
            </a:xfrm>
            <a:prstGeom prst="rect">
              <a:avLst/>
            </a:prstGeom>
            <a:noFill/>
            <a:ln/>
          </p:spPr>
          <p:txBody>
            <a:bodyPr wrap="none" rtlCol="0" anchor="t"/>
            <a:lstStyle/>
            <a:p>
              <a:pPr>
                <a:lnSpc>
                  <a:spcPts val="1553"/>
                </a:lnSpc>
              </a:pPr>
              <a:r>
                <a:rPr lang="en-US" sz="1400" dirty="0">
                  <a:solidFill>
                    <a:srgbClr val="E2E6E9"/>
                  </a:solidFill>
                  <a:latin typeface="Rockwell" panose="02060603020205020403" pitchFamily="18" charset="0"/>
                  <a:ea typeface="adonis-web" pitchFamily="34" charset="-122"/>
                  <a:cs typeface="adonis-web" pitchFamily="34" charset="-120"/>
                </a:rPr>
                <a:t>Long-Term Community Trust: </a:t>
              </a:r>
              <a:endParaRPr lang="en-US" sz="1400" dirty="0">
                <a:latin typeface="Rockwell" panose="02060603020205020403" pitchFamily="18" charset="0"/>
              </a:endParaRPr>
            </a:p>
          </p:txBody>
        </p:sp>
        <p:sp>
          <p:nvSpPr>
            <p:cNvPr id="66" name="Text 12">
              <a:extLst>
                <a:ext uri="{FF2B5EF4-FFF2-40B4-BE49-F238E27FC236}">
                  <a16:creationId xmlns:a16="http://schemas.microsoft.com/office/drawing/2014/main" id="{18E38759-83F8-CE04-7D3E-24B95A3581B4}"/>
                </a:ext>
              </a:extLst>
            </p:cNvPr>
            <p:cNvSpPr/>
            <p:nvPr/>
          </p:nvSpPr>
          <p:spPr>
            <a:xfrm>
              <a:off x="3744397" y="2279877"/>
              <a:ext cx="5064635" cy="878662"/>
            </a:xfrm>
            <a:prstGeom prst="rect">
              <a:avLst/>
            </a:prstGeom>
            <a:noFill/>
            <a:ln/>
          </p:spPr>
          <p:txBody>
            <a:bodyPr wrap="square" rtlCol="0" anchor="t"/>
            <a:lstStyle/>
            <a:p>
              <a:pPr>
                <a:lnSpc>
                  <a:spcPts val="1640"/>
                </a:lnSpc>
              </a:pPr>
              <a:r>
                <a:rPr lang="en-US" sz="1200" dirty="0">
                  <a:solidFill>
                    <a:srgbClr val="E2E6E9"/>
                  </a:solidFill>
                  <a:latin typeface="Rockwell" panose="02060603020205020403" pitchFamily="18" charset="0"/>
                  <a:ea typeface="adonis-web" pitchFamily="34" charset="-122"/>
                  <a:cs typeface="adonis-web" pitchFamily="34" charset="-120"/>
                </a:rPr>
                <a:t>By predicting and addressing fatal incidents, my project contributes not only to public safety but also to the broader objectives of law enforcement, fostering community trust and ensuring long-term societal well-being.</a:t>
              </a:r>
              <a:endParaRPr lang="en-US" sz="1200" dirty="0">
                <a:latin typeface="Rockwell" panose="02060603020205020403" pitchFamily="18" charset="0"/>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858000"/>
          </a:xfrm>
          <a:prstGeom prst="rect">
            <a:avLst/>
          </a:prstGeom>
        </p:spPr>
      </p:pic>
      <p:sp>
        <p:nvSpPr>
          <p:cNvPr id="3" name="Shape 0"/>
          <p:cNvSpPr/>
          <p:nvPr/>
        </p:nvSpPr>
        <p:spPr>
          <a:xfrm>
            <a:off x="0" y="-1"/>
            <a:ext cx="9144000" cy="6857999"/>
          </a:xfrm>
          <a:prstGeom prst="rect">
            <a:avLst/>
          </a:prstGeom>
          <a:solidFill>
            <a:srgbClr val="09151A">
              <a:alpha val="75000"/>
            </a:srgbClr>
          </a:solidFill>
          <a:ln/>
        </p:spPr>
        <p:txBody>
          <a:bodyPr/>
          <a:lstStyle/>
          <a:p>
            <a:endParaRPr lang="en-US" dirty="0"/>
          </a:p>
        </p:txBody>
      </p:sp>
      <p:sp>
        <p:nvSpPr>
          <p:cNvPr id="5" name="Text 1"/>
          <p:cNvSpPr/>
          <p:nvPr/>
        </p:nvSpPr>
        <p:spPr>
          <a:xfrm>
            <a:off x="216829" y="121488"/>
            <a:ext cx="4563814" cy="394469"/>
          </a:xfrm>
          <a:prstGeom prst="rect">
            <a:avLst/>
          </a:prstGeom>
          <a:noFill/>
          <a:ln>
            <a:noFill/>
          </a:ln>
        </p:spPr>
        <p:txBody>
          <a:bodyPr wrap="none" rtlCol="0" anchor="t"/>
          <a:lstStyle/>
          <a:p>
            <a:pPr>
              <a:lnSpc>
                <a:spcPts val="3106"/>
              </a:lnSpc>
            </a:pPr>
            <a:r>
              <a:rPr lang="en-US" sz="2400" dirty="0">
                <a:solidFill>
                  <a:srgbClr val="F5F0F0"/>
                </a:solidFill>
                <a:latin typeface="Rockwell" panose="02060603020205020403" pitchFamily="18" charset="0"/>
                <a:ea typeface="adonis-web" pitchFamily="34" charset="-122"/>
                <a:cs typeface="adonis-web" pitchFamily="34" charset="-120"/>
              </a:rPr>
              <a:t>Dataset Information</a:t>
            </a:r>
            <a:endParaRPr lang="en-US" sz="2400" dirty="0">
              <a:latin typeface="Rockwell" panose="02060603020205020403" pitchFamily="18" charset="0"/>
            </a:endParaRPr>
          </a:p>
        </p:txBody>
      </p:sp>
      <p:graphicFrame>
        <p:nvGraphicFramePr>
          <p:cNvPr id="16" name="Table 15">
            <a:extLst>
              <a:ext uri="{FF2B5EF4-FFF2-40B4-BE49-F238E27FC236}">
                <a16:creationId xmlns:a16="http://schemas.microsoft.com/office/drawing/2014/main" id="{F9730502-FA8B-4415-954F-E65EF4A4372A}"/>
              </a:ext>
            </a:extLst>
          </p:cNvPr>
          <p:cNvGraphicFramePr>
            <a:graphicFrameLocks noGrp="1"/>
          </p:cNvGraphicFramePr>
          <p:nvPr>
            <p:extLst>
              <p:ext uri="{D42A27DB-BD31-4B8C-83A1-F6EECF244321}">
                <p14:modId xmlns:p14="http://schemas.microsoft.com/office/powerpoint/2010/main" val="4020319900"/>
              </p:ext>
            </p:extLst>
          </p:nvPr>
        </p:nvGraphicFramePr>
        <p:xfrm>
          <a:off x="216829" y="922372"/>
          <a:ext cx="4101454" cy="5401594"/>
        </p:xfrm>
        <a:graphic>
          <a:graphicData uri="http://schemas.openxmlformats.org/drawingml/2006/table">
            <a:tbl>
              <a:tblPr/>
              <a:tblGrid>
                <a:gridCol w="2050727">
                  <a:extLst>
                    <a:ext uri="{9D8B030D-6E8A-4147-A177-3AD203B41FA5}">
                      <a16:colId xmlns:a16="http://schemas.microsoft.com/office/drawing/2014/main" val="1882668711"/>
                    </a:ext>
                  </a:extLst>
                </a:gridCol>
                <a:gridCol w="2050727">
                  <a:extLst>
                    <a:ext uri="{9D8B030D-6E8A-4147-A177-3AD203B41FA5}">
                      <a16:colId xmlns:a16="http://schemas.microsoft.com/office/drawing/2014/main" val="2832271190"/>
                    </a:ext>
                  </a:extLst>
                </a:gridCol>
              </a:tblGrid>
              <a:tr h="229855">
                <a:tc>
                  <a:txBody>
                    <a:bodyPr/>
                    <a:lstStyle/>
                    <a:p>
                      <a:r>
                        <a:rPr lang="en-US" sz="900">
                          <a:solidFill>
                            <a:schemeClr val="bg1"/>
                          </a:solidFill>
                        </a:rPr>
                        <a:t>Column Name</a:t>
                      </a:r>
                    </a:p>
                  </a:txBody>
                  <a:tcPr marL="46291" marR="46291" marT="23145" marB="23145" anchor="ctr">
                    <a:lnL>
                      <a:noFill/>
                    </a:lnL>
                    <a:lnR>
                      <a:noFill/>
                    </a:lnR>
                    <a:lnT>
                      <a:noFill/>
                    </a:lnT>
                    <a:lnB>
                      <a:noFill/>
                    </a:lnB>
                    <a:noFill/>
                  </a:tcPr>
                </a:tc>
                <a:tc>
                  <a:txBody>
                    <a:bodyPr/>
                    <a:lstStyle/>
                    <a:p>
                      <a:r>
                        <a:rPr lang="en-US" sz="900">
                          <a:solidFill>
                            <a:schemeClr val="bg1"/>
                          </a:solidFill>
                        </a:rPr>
                        <a:t>Description</a:t>
                      </a:r>
                    </a:p>
                  </a:txBody>
                  <a:tcPr marL="46291" marR="46291" marT="23145" marB="23145" anchor="ctr">
                    <a:lnL>
                      <a:noFill/>
                    </a:lnL>
                    <a:lnR>
                      <a:noFill/>
                    </a:lnR>
                    <a:lnT>
                      <a:noFill/>
                    </a:lnT>
                    <a:lnB>
                      <a:noFill/>
                    </a:lnB>
                    <a:noFill/>
                  </a:tcPr>
                </a:tc>
                <a:extLst>
                  <a:ext uri="{0D108BD9-81ED-4DB2-BD59-A6C34878D82A}">
                    <a16:rowId xmlns:a16="http://schemas.microsoft.com/office/drawing/2014/main" val="2152175475"/>
                  </a:ext>
                </a:extLst>
              </a:tr>
              <a:tr h="229855">
                <a:tc>
                  <a:txBody>
                    <a:bodyPr/>
                    <a:lstStyle/>
                    <a:p>
                      <a:r>
                        <a:rPr lang="en-US" sz="900" dirty="0">
                          <a:solidFill>
                            <a:schemeClr val="bg1"/>
                          </a:solidFill>
                        </a:rPr>
                        <a:t>INCIDENT_KEY</a:t>
                      </a:r>
                    </a:p>
                  </a:txBody>
                  <a:tcPr marL="46291" marR="46291" marT="23145" marB="23145" anchor="ctr">
                    <a:lnL>
                      <a:noFill/>
                    </a:lnL>
                    <a:lnR>
                      <a:noFill/>
                    </a:lnR>
                    <a:lnT>
                      <a:noFill/>
                    </a:lnT>
                    <a:lnB>
                      <a:noFill/>
                    </a:lnB>
                    <a:noFill/>
                  </a:tcPr>
                </a:tc>
                <a:tc>
                  <a:txBody>
                    <a:bodyPr/>
                    <a:lstStyle/>
                    <a:p>
                      <a:r>
                        <a:rPr lang="en-US" sz="900">
                          <a:solidFill>
                            <a:schemeClr val="bg1"/>
                          </a:solidFill>
                        </a:rPr>
                        <a:t>Unique identifier for each incident</a:t>
                      </a:r>
                    </a:p>
                  </a:txBody>
                  <a:tcPr marL="46291" marR="46291" marT="23145" marB="23145" anchor="ctr">
                    <a:lnL>
                      <a:noFill/>
                    </a:lnL>
                    <a:lnR>
                      <a:noFill/>
                    </a:lnR>
                    <a:lnT>
                      <a:noFill/>
                    </a:lnT>
                    <a:lnB>
                      <a:noFill/>
                    </a:lnB>
                    <a:noFill/>
                  </a:tcPr>
                </a:tc>
                <a:extLst>
                  <a:ext uri="{0D108BD9-81ED-4DB2-BD59-A6C34878D82A}">
                    <a16:rowId xmlns:a16="http://schemas.microsoft.com/office/drawing/2014/main" val="4115616381"/>
                  </a:ext>
                </a:extLst>
              </a:tr>
              <a:tr h="229855">
                <a:tc>
                  <a:txBody>
                    <a:bodyPr/>
                    <a:lstStyle/>
                    <a:p>
                      <a:r>
                        <a:rPr lang="en-US" sz="900" dirty="0">
                          <a:solidFill>
                            <a:schemeClr val="bg1"/>
                          </a:solidFill>
                        </a:rPr>
                        <a:t>OCCUR_DATE</a:t>
                      </a:r>
                    </a:p>
                  </a:txBody>
                  <a:tcPr marL="46291" marR="46291" marT="23145" marB="23145" anchor="ctr">
                    <a:lnL>
                      <a:noFill/>
                    </a:lnL>
                    <a:lnR>
                      <a:noFill/>
                    </a:lnR>
                    <a:lnT>
                      <a:noFill/>
                    </a:lnT>
                    <a:lnB>
                      <a:noFill/>
                    </a:lnB>
                    <a:noFill/>
                  </a:tcPr>
                </a:tc>
                <a:tc>
                  <a:txBody>
                    <a:bodyPr/>
                    <a:lstStyle/>
                    <a:p>
                      <a:r>
                        <a:rPr lang="en-US" sz="900">
                          <a:solidFill>
                            <a:schemeClr val="bg1"/>
                          </a:solidFill>
                        </a:rPr>
                        <a:t>Date of the incident</a:t>
                      </a:r>
                    </a:p>
                  </a:txBody>
                  <a:tcPr marL="46291" marR="46291" marT="23145" marB="23145" anchor="ctr">
                    <a:lnL>
                      <a:noFill/>
                    </a:lnL>
                    <a:lnR>
                      <a:noFill/>
                    </a:lnR>
                    <a:lnT>
                      <a:noFill/>
                    </a:lnT>
                    <a:lnB>
                      <a:noFill/>
                    </a:lnB>
                    <a:noFill/>
                  </a:tcPr>
                </a:tc>
                <a:extLst>
                  <a:ext uri="{0D108BD9-81ED-4DB2-BD59-A6C34878D82A}">
                    <a16:rowId xmlns:a16="http://schemas.microsoft.com/office/drawing/2014/main" val="3392235741"/>
                  </a:ext>
                </a:extLst>
              </a:tr>
              <a:tr h="229855">
                <a:tc>
                  <a:txBody>
                    <a:bodyPr/>
                    <a:lstStyle/>
                    <a:p>
                      <a:r>
                        <a:rPr lang="en-US" sz="900">
                          <a:solidFill>
                            <a:schemeClr val="bg1"/>
                          </a:solidFill>
                        </a:rPr>
                        <a:t>OCCUR_TIME</a:t>
                      </a:r>
                    </a:p>
                  </a:txBody>
                  <a:tcPr marL="46291" marR="46291" marT="23145" marB="23145" anchor="ctr">
                    <a:lnL>
                      <a:noFill/>
                    </a:lnL>
                    <a:lnR>
                      <a:noFill/>
                    </a:lnR>
                    <a:lnT>
                      <a:noFill/>
                    </a:lnT>
                    <a:lnB>
                      <a:noFill/>
                    </a:lnB>
                    <a:noFill/>
                  </a:tcPr>
                </a:tc>
                <a:tc>
                  <a:txBody>
                    <a:bodyPr/>
                    <a:lstStyle/>
                    <a:p>
                      <a:r>
                        <a:rPr lang="en-US" sz="900">
                          <a:solidFill>
                            <a:schemeClr val="bg1"/>
                          </a:solidFill>
                        </a:rPr>
                        <a:t>Time of the incident</a:t>
                      </a:r>
                    </a:p>
                  </a:txBody>
                  <a:tcPr marL="46291" marR="46291" marT="23145" marB="23145" anchor="ctr">
                    <a:lnL>
                      <a:noFill/>
                    </a:lnL>
                    <a:lnR>
                      <a:noFill/>
                    </a:lnR>
                    <a:lnT>
                      <a:noFill/>
                    </a:lnT>
                    <a:lnB>
                      <a:noFill/>
                    </a:lnB>
                    <a:noFill/>
                  </a:tcPr>
                </a:tc>
                <a:extLst>
                  <a:ext uri="{0D108BD9-81ED-4DB2-BD59-A6C34878D82A}">
                    <a16:rowId xmlns:a16="http://schemas.microsoft.com/office/drawing/2014/main" val="827176863"/>
                  </a:ext>
                </a:extLst>
              </a:tr>
              <a:tr h="229855">
                <a:tc>
                  <a:txBody>
                    <a:bodyPr/>
                    <a:lstStyle/>
                    <a:p>
                      <a:r>
                        <a:rPr lang="en-US" sz="900">
                          <a:solidFill>
                            <a:schemeClr val="bg1"/>
                          </a:solidFill>
                        </a:rPr>
                        <a:t>BORO</a:t>
                      </a:r>
                    </a:p>
                  </a:txBody>
                  <a:tcPr marL="46291" marR="46291" marT="23145" marB="23145" anchor="ctr">
                    <a:lnL>
                      <a:noFill/>
                    </a:lnL>
                    <a:lnR>
                      <a:noFill/>
                    </a:lnR>
                    <a:lnT>
                      <a:noFill/>
                    </a:lnT>
                    <a:lnB>
                      <a:noFill/>
                    </a:lnB>
                    <a:noFill/>
                  </a:tcPr>
                </a:tc>
                <a:tc>
                  <a:txBody>
                    <a:bodyPr/>
                    <a:lstStyle/>
                    <a:p>
                      <a:r>
                        <a:rPr lang="en-US" sz="900">
                          <a:solidFill>
                            <a:schemeClr val="bg1"/>
                          </a:solidFill>
                        </a:rPr>
                        <a:t>Borough where the incident occurred</a:t>
                      </a:r>
                    </a:p>
                  </a:txBody>
                  <a:tcPr marL="46291" marR="46291" marT="23145" marB="23145" anchor="ctr">
                    <a:lnL>
                      <a:noFill/>
                    </a:lnL>
                    <a:lnR>
                      <a:noFill/>
                    </a:lnR>
                    <a:lnT>
                      <a:noFill/>
                    </a:lnT>
                    <a:lnB>
                      <a:noFill/>
                    </a:lnB>
                    <a:noFill/>
                  </a:tcPr>
                </a:tc>
                <a:extLst>
                  <a:ext uri="{0D108BD9-81ED-4DB2-BD59-A6C34878D82A}">
                    <a16:rowId xmlns:a16="http://schemas.microsoft.com/office/drawing/2014/main" val="4250428115"/>
                  </a:ext>
                </a:extLst>
              </a:tr>
              <a:tr h="402247">
                <a:tc>
                  <a:txBody>
                    <a:bodyPr/>
                    <a:lstStyle/>
                    <a:p>
                      <a:r>
                        <a:rPr lang="en-US" sz="900">
                          <a:solidFill>
                            <a:schemeClr val="bg1"/>
                          </a:solidFill>
                        </a:rPr>
                        <a:t>LOC_OF_OCCUR_DESC</a:t>
                      </a:r>
                    </a:p>
                  </a:txBody>
                  <a:tcPr marL="46291" marR="46291" marT="23145" marB="23145" anchor="ctr">
                    <a:lnL>
                      <a:noFill/>
                    </a:lnL>
                    <a:lnR>
                      <a:noFill/>
                    </a:lnR>
                    <a:lnT>
                      <a:noFill/>
                    </a:lnT>
                    <a:lnB>
                      <a:noFill/>
                    </a:lnB>
                    <a:noFill/>
                  </a:tcPr>
                </a:tc>
                <a:tc>
                  <a:txBody>
                    <a:bodyPr/>
                    <a:lstStyle/>
                    <a:p>
                      <a:r>
                        <a:rPr lang="en-US" sz="900" dirty="0">
                          <a:solidFill>
                            <a:schemeClr val="bg1"/>
                          </a:solidFill>
                        </a:rPr>
                        <a:t>Description of the location of occurrence</a:t>
                      </a:r>
                    </a:p>
                  </a:txBody>
                  <a:tcPr marL="46291" marR="46291" marT="23145" marB="23145" anchor="ctr">
                    <a:lnL>
                      <a:noFill/>
                    </a:lnL>
                    <a:lnR>
                      <a:noFill/>
                    </a:lnR>
                    <a:lnT>
                      <a:noFill/>
                    </a:lnT>
                    <a:lnB>
                      <a:noFill/>
                    </a:lnB>
                    <a:noFill/>
                  </a:tcPr>
                </a:tc>
                <a:extLst>
                  <a:ext uri="{0D108BD9-81ED-4DB2-BD59-A6C34878D82A}">
                    <a16:rowId xmlns:a16="http://schemas.microsoft.com/office/drawing/2014/main" val="3553799238"/>
                  </a:ext>
                </a:extLst>
              </a:tr>
              <a:tr h="402247">
                <a:tc>
                  <a:txBody>
                    <a:bodyPr/>
                    <a:lstStyle/>
                    <a:p>
                      <a:r>
                        <a:rPr lang="en-US" sz="900">
                          <a:solidFill>
                            <a:schemeClr val="bg1"/>
                          </a:solidFill>
                        </a:rPr>
                        <a:t>PRECINCT</a:t>
                      </a:r>
                    </a:p>
                  </a:txBody>
                  <a:tcPr marL="46291" marR="46291" marT="23145" marB="23145" anchor="ctr">
                    <a:lnL>
                      <a:noFill/>
                    </a:lnL>
                    <a:lnR>
                      <a:noFill/>
                    </a:lnR>
                    <a:lnT>
                      <a:noFill/>
                    </a:lnT>
                    <a:lnB>
                      <a:noFill/>
                    </a:lnB>
                    <a:noFill/>
                  </a:tcPr>
                </a:tc>
                <a:tc>
                  <a:txBody>
                    <a:bodyPr/>
                    <a:lstStyle/>
                    <a:p>
                      <a:r>
                        <a:rPr lang="en-US" sz="900">
                          <a:solidFill>
                            <a:schemeClr val="bg1"/>
                          </a:solidFill>
                        </a:rPr>
                        <a:t>Police precinct where the incident was reported</a:t>
                      </a:r>
                    </a:p>
                  </a:txBody>
                  <a:tcPr marL="46291" marR="46291" marT="23145" marB="23145" anchor="ctr">
                    <a:lnL>
                      <a:noFill/>
                    </a:lnL>
                    <a:lnR>
                      <a:noFill/>
                    </a:lnR>
                    <a:lnT>
                      <a:noFill/>
                    </a:lnT>
                    <a:lnB>
                      <a:noFill/>
                    </a:lnB>
                    <a:noFill/>
                  </a:tcPr>
                </a:tc>
                <a:extLst>
                  <a:ext uri="{0D108BD9-81ED-4DB2-BD59-A6C34878D82A}">
                    <a16:rowId xmlns:a16="http://schemas.microsoft.com/office/drawing/2014/main" val="1822389554"/>
                  </a:ext>
                </a:extLst>
              </a:tr>
              <a:tr h="229855">
                <a:tc>
                  <a:txBody>
                    <a:bodyPr/>
                    <a:lstStyle/>
                    <a:p>
                      <a:r>
                        <a:rPr lang="en-US" sz="900">
                          <a:solidFill>
                            <a:schemeClr val="bg1"/>
                          </a:solidFill>
                        </a:rPr>
                        <a:t>JURISDICTION_CODE</a:t>
                      </a:r>
                    </a:p>
                  </a:txBody>
                  <a:tcPr marL="46291" marR="46291" marT="23145" marB="23145" anchor="ctr">
                    <a:lnL>
                      <a:noFill/>
                    </a:lnL>
                    <a:lnR>
                      <a:noFill/>
                    </a:lnR>
                    <a:lnT>
                      <a:noFill/>
                    </a:lnT>
                    <a:lnB>
                      <a:noFill/>
                    </a:lnB>
                    <a:noFill/>
                  </a:tcPr>
                </a:tc>
                <a:tc>
                  <a:txBody>
                    <a:bodyPr/>
                    <a:lstStyle/>
                    <a:p>
                      <a:r>
                        <a:rPr lang="en-US" sz="900">
                          <a:solidFill>
                            <a:schemeClr val="bg1"/>
                          </a:solidFill>
                        </a:rPr>
                        <a:t>Jurisdiction code for the incident</a:t>
                      </a:r>
                    </a:p>
                  </a:txBody>
                  <a:tcPr marL="46291" marR="46291" marT="23145" marB="23145" anchor="ctr">
                    <a:lnL>
                      <a:noFill/>
                    </a:lnL>
                    <a:lnR>
                      <a:noFill/>
                    </a:lnR>
                    <a:lnT>
                      <a:noFill/>
                    </a:lnT>
                    <a:lnB>
                      <a:noFill/>
                    </a:lnB>
                    <a:noFill/>
                  </a:tcPr>
                </a:tc>
                <a:extLst>
                  <a:ext uri="{0D108BD9-81ED-4DB2-BD59-A6C34878D82A}">
                    <a16:rowId xmlns:a16="http://schemas.microsoft.com/office/drawing/2014/main" val="1061519631"/>
                  </a:ext>
                </a:extLst>
              </a:tr>
              <a:tr h="229855">
                <a:tc>
                  <a:txBody>
                    <a:bodyPr/>
                    <a:lstStyle/>
                    <a:p>
                      <a:r>
                        <a:rPr lang="en-US" sz="900">
                          <a:solidFill>
                            <a:schemeClr val="bg1"/>
                          </a:solidFill>
                        </a:rPr>
                        <a:t>LOC_CLASSFCTN_DESC</a:t>
                      </a:r>
                    </a:p>
                  </a:txBody>
                  <a:tcPr marL="46291" marR="46291" marT="23145" marB="23145" anchor="ctr">
                    <a:lnL>
                      <a:noFill/>
                    </a:lnL>
                    <a:lnR>
                      <a:noFill/>
                    </a:lnR>
                    <a:lnT>
                      <a:noFill/>
                    </a:lnT>
                    <a:lnB>
                      <a:noFill/>
                    </a:lnB>
                    <a:noFill/>
                  </a:tcPr>
                </a:tc>
                <a:tc>
                  <a:txBody>
                    <a:bodyPr/>
                    <a:lstStyle/>
                    <a:p>
                      <a:r>
                        <a:rPr lang="en-US" sz="900">
                          <a:solidFill>
                            <a:schemeClr val="bg1"/>
                          </a:solidFill>
                        </a:rPr>
                        <a:t>Location classification description</a:t>
                      </a:r>
                    </a:p>
                  </a:txBody>
                  <a:tcPr marL="46291" marR="46291" marT="23145" marB="23145" anchor="ctr">
                    <a:lnL>
                      <a:noFill/>
                    </a:lnL>
                    <a:lnR>
                      <a:noFill/>
                    </a:lnR>
                    <a:lnT>
                      <a:noFill/>
                    </a:lnT>
                    <a:lnB>
                      <a:noFill/>
                    </a:lnB>
                    <a:noFill/>
                  </a:tcPr>
                </a:tc>
                <a:extLst>
                  <a:ext uri="{0D108BD9-81ED-4DB2-BD59-A6C34878D82A}">
                    <a16:rowId xmlns:a16="http://schemas.microsoft.com/office/drawing/2014/main" val="432539507"/>
                  </a:ext>
                </a:extLst>
              </a:tr>
              <a:tr h="229855">
                <a:tc>
                  <a:txBody>
                    <a:bodyPr/>
                    <a:lstStyle/>
                    <a:p>
                      <a:r>
                        <a:rPr lang="en-US" sz="900">
                          <a:solidFill>
                            <a:schemeClr val="bg1"/>
                          </a:solidFill>
                        </a:rPr>
                        <a:t>LOCATION_DESC</a:t>
                      </a:r>
                    </a:p>
                  </a:txBody>
                  <a:tcPr marL="46291" marR="46291" marT="23145" marB="23145" anchor="ctr">
                    <a:lnL>
                      <a:noFill/>
                    </a:lnL>
                    <a:lnR>
                      <a:noFill/>
                    </a:lnR>
                    <a:lnT>
                      <a:noFill/>
                    </a:lnT>
                    <a:lnB>
                      <a:noFill/>
                    </a:lnB>
                    <a:noFill/>
                  </a:tcPr>
                </a:tc>
                <a:tc>
                  <a:txBody>
                    <a:bodyPr/>
                    <a:lstStyle/>
                    <a:p>
                      <a:r>
                        <a:rPr lang="en-US" sz="900">
                          <a:solidFill>
                            <a:schemeClr val="bg1"/>
                          </a:solidFill>
                        </a:rPr>
                        <a:t>Detailed location description</a:t>
                      </a:r>
                    </a:p>
                  </a:txBody>
                  <a:tcPr marL="46291" marR="46291" marT="23145" marB="23145" anchor="ctr">
                    <a:lnL>
                      <a:noFill/>
                    </a:lnL>
                    <a:lnR>
                      <a:noFill/>
                    </a:lnR>
                    <a:lnT>
                      <a:noFill/>
                    </a:lnT>
                    <a:lnB>
                      <a:noFill/>
                    </a:lnB>
                    <a:noFill/>
                  </a:tcPr>
                </a:tc>
                <a:extLst>
                  <a:ext uri="{0D108BD9-81ED-4DB2-BD59-A6C34878D82A}">
                    <a16:rowId xmlns:a16="http://schemas.microsoft.com/office/drawing/2014/main" val="3255633788"/>
                  </a:ext>
                </a:extLst>
              </a:tr>
              <a:tr h="229855">
                <a:tc>
                  <a:txBody>
                    <a:bodyPr/>
                    <a:lstStyle/>
                    <a:p>
                      <a:r>
                        <a:rPr lang="en-US" sz="900">
                          <a:solidFill>
                            <a:schemeClr val="bg1"/>
                          </a:solidFill>
                        </a:rPr>
                        <a:t>STATISTICAL_MURDER_FLAG</a:t>
                      </a:r>
                    </a:p>
                  </a:txBody>
                  <a:tcPr marL="46291" marR="46291" marT="23145" marB="23145" anchor="ctr">
                    <a:lnL>
                      <a:noFill/>
                    </a:lnL>
                    <a:lnR>
                      <a:noFill/>
                    </a:lnR>
                    <a:lnT>
                      <a:noFill/>
                    </a:lnT>
                    <a:lnB>
                      <a:noFill/>
                    </a:lnB>
                    <a:noFill/>
                  </a:tcPr>
                </a:tc>
                <a:tc>
                  <a:txBody>
                    <a:bodyPr/>
                    <a:lstStyle/>
                    <a:p>
                      <a:r>
                        <a:rPr lang="en-US" sz="900">
                          <a:solidFill>
                            <a:schemeClr val="bg1"/>
                          </a:solidFill>
                        </a:rPr>
                        <a:t>Indicator if the incident was a murder</a:t>
                      </a:r>
                    </a:p>
                  </a:txBody>
                  <a:tcPr marL="46291" marR="46291" marT="23145" marB="23145" anchor="ctr">
                    <a:lnL>
                      <a:noFill/>
                    </a:lnL>
                    <a:lnR>
                      <a:noFill/>
                    </a:lnR>
                    <a:lnT>
                      <a:noFill/>
                    </a:lnT>
                    <a:lnB>
                      <a:noFill/>
                    </a:lnB>
                    <a:noFill/>
                  </a:tcPr>
                </a:tc>
                <a:extLst>
                  <a:ext uri="{0D108BD9-81ED-4DB2-BD59-A6C34878D82A}">
                    <a16:rowId xmlns:a16="http://schemas.microsoft.com/office/drawing/2014/main" val="2583083480"/>
                  </a:ext>
                </a:extLst>
              </a:tr>
              <a:tr h="229855">
                <a:tc>
                  <a:txBody>
                    <a:bodyPr/>
                    <a:lstStyle/>
                    <a:p>
                      <a:r>
                        <a:rPr lang="en-US" sz="900">
                          <a:solidFill>
                            <a:schemeClr val="bg1"/>
                          </a:solidFill>
                        </a:rPr>
                        <a:t>PERP_AGE_GROUP</a:t>
                      </a:r>
                    </a:p>
                  </a:txBody>
                  <a:tcPr marL="46291" marR="46291" marT="23145" marB="23145" anchor="ctr">
                    <a:lnL>
                      <a:noFill/>
                    </a:lnL>
                    <a:lnR>
                      <a:noFill/>
                    </a:lnR>
                    <a:lnT>
                      <a:noFill/>
                    </a:lnT>
                    <a:lnB>
                      <a:noFill/>
                    </a:lnB>
                    <a:noFill/>
                  </a:tcPr>
                </a:tc>
                <a:tc>
                  <a:txBody>
                    <a:bodyPr/>
                    <a:lstStyle/>
                    <a:p>
                      <a:r>
                        <a:rPr lang="en-US" sz="900">
                          <a:solidFill>
                            <a:schemeClr val="bg1"/>
                          </a:solidFill>
                        </a:rPr>
                        <a:t>Age group of the perpetrator</a:t>
                      </a:r>
                    </a:p>
                  </a:txBody>
                  <a:tcPr marL="46291" marR="46291" marT="23145" marB="23145" anchor="ctr">
                    <a:lnL>
                      <a:noFill/>
                    </a:lnL>
                    <a:lnR>
                      <a:noFill/>
                    </a:lnR>
                    <a:lnT>
                      <a:noFill/>
                    </a:lnT>
                    <a:lnB>
                      <a:noFill/>
                    </a:lnB>
                    <a:noFill/>
                  </a:tcPr>
                </a:tc>
                <a:extLst>
                  <a:ext uri="{0D108BD9-81ED-4DB2-BD59-A6C34878D82A}">
                    <a16:rowId xmlns:a16="http://schemas.microsoft.com/office/drawing/2014/main" val="1844978096"/>
                  </a:ext>
                </a:extLst>
              </a:tr>
              <a:tr h="229855">
                <a:tc>
                  <a:txBody>
                    <a:bodyPr/>
                    <a:lstStyle/>
                    <a:p>
                      <a:r>
                        <a:rPr lang="en-US" sz="900">
                          <a:solidFill>
                            <a:schemeClr val="bg1"/>
                          </a:solidFill>
                        </a:rPr>
                        <a:t>PERP_SEX</a:t>
                      </a:r>
                    </a:p>
                  </a:txBody>
                  <a:tcPr marL="46291" marR="46291" marT="23145" marB="23145" anchor="ctr">
                    <a:lnL>
                      <a:noFill/>
                    </a:lnL>
                    <a:lnR>
                      <a:noFill/>
                    </a:lnR>
                    <a:lnT>
                      <a:noFill/>
                    </a:lnT>
                    <a:lnB>
                      <a:noFill/>
                    </a:lnB>
                    <a:noFill/>
                  </a:tcPr>
                </a:tc>
                <a:tc>
                  <a:txBody>
                    <a:bodyPr/>
                    <a:lstStyle/>
                    <a:p>
                      <a:r>
                        <a:rPr lang="en-US" sz="900">
                          <a:solidFill>
                            <a:schemeClr val="bg1"/>
                          </a:solidFill>
                        </a:rPr>
                        <a:t>Sex of the perpetrator</a:t>
                      </a:r>
                    </a:p>
                  </a:txBody>
                  <a:tcPr marL="46291" marR="46291" marT="23145" marB="23145" anchor="ctr">
                    <a:lnL>
                      <a:noFill/>
                    </a:lnL>
                    <a:lnR>
                      <a:noFill/>
                    </a:lnR>
                    <a:lnT>
                      <a:noFill/>
                    </a:lnT>
                    <a:lnB>
                      <a:noFill/>
                    </a:lnB>
                    <a:noFill/>
                  </a:tcPr>
                </a:tc>
                <a:extLst>
                  <a:ext uri="{0D108BD9-81ED-4DB2-BD59-A6C34878D82A}">
                    <a16:rowId xmlns:a16="http://schemas.microsoft.com/office/drawing/2014/main" val="3284999820"/>
                  </a:ext>
                </a:extLst>
              </a:tr>
              <a:tr h="229855">
                <a:tc>
                  <a:txBody>
                    <a:bodyPr/>
                    <a:lstStyle/>
                    <a:p>
                      <a:r>
                        <a:rPr lang="en-US" sz="900">
                          <a:solidFill>
                            <a:schemeClr val="bg1"/>
                          </a:solidFill>
                        </a:rPr>
                        <a:t>PERP_RACE</a:t>
                      </a:r>
                    </a:p>
                  </a:txBody>
                  <a:tcPr marL="46291" marR="46291" marT="23145" marB="23145" anchor="ctr">
                    <a:lnL>
                      <a:noFill/>
                    </a:lnL>
                    <a:lnR>
                      <a:noFill/>
                    </a:lnR>
                    <a:lnT>
                      <a:noFill/>
                    </a:lnT>
                    <a:lnB>
                      <a:noFill/>
                    </a:lnB>
                    <a:noFill/>
                  </a:tcPr>
                </a:tc>
                <a:tc>
                  <a:txBody>
                    <a:bodyPr/>
                    <a:lstStyle/>
                    <a:p>
                      <a:r>
                        <a:rPr lang="en-US" sz="900">
                          <a:solidFill>
                            <a:schemeClr val="bg1"/>
                          </a:solidFill>
                        </a:rPr>
                        <a:t>Race of the perpetrator</a:t>
                      </a:r>
                    </a:p>
                  </a:txBody>
                  <a:tcPr marL="46291" marR="46291" marT="23145" marB="23145" anchor="ctr">
                    <a:lnL>
                      <a:noFill/>
                    </a:lnL>
                    <a:lnR>
                      <a:noFill/>
                    </a:lnR>
                    <a:lnT>
                      <a:noFill/>
                    </a:lnT>
                    <a:lnB>
                      <a:noFill/>
                    </a:lnB>
                    <a:noFill/>
                  </a:tcPr>
                </a:tc>
                <a:extLst>
                  <a:ext uri="{0D108BD9-81ED-4DB2-BD59-A6C34878D82A}">
                    <a16:rowId xmlns:a16="http://schemas.microsoft.com/office/drawing/2014/main" val="1134827642"/>
                  </a:ext>
                </a:extLst>
              </a:tr>
              <a:tr h="229855">
                <a:tc>
                  <a:txBody>
                    <a:bodyPr/>
                    <a:lstStyle/>
                    <a:p>
                      <a:r>
                        <a:rPr lang="en-US" sz="900">
                          <a:solidFill>
                            <a:schemeClr val="bg1"/>
                          </a:solidFill>
                        </a:rPr>
                        <a:t>VIC_AGE_GROUP</a:t>
                      </a:r>
                    </a:p>
                  </a:txBody>
                  <a:tcPr marL="46291" marR="46291" marT="23145" marB="23145" anchor="ctr">
                    <a:lnL>
                      <a:noFill/>
                    </a:lnL>
                    <a:lnR>
                      <a:noFill/>
                    </a:lnR>
                    <a:lnT>
                      <a:noFill/>
                    </a:lnT>
                    <a:lnB>
                      <a:noFill/>
                    </a:lnB>
                    <a:noFill/>
                  </a:tcPr>
                </a:tc>
                <a:tc>
                  <a:txBody>
                    <a:bodyPr/>
                    <a:lstStyle/>
                    <a:p>
                      <a:r>
                        <a:rPr lang="en-US" sz="900">
                          <a:solidFill>
                            <a:schemeClr val="bg1"/>
                          </a:solidFill>
                        </a:rPr>
                        <a:t>Age group of the victim</a:t>
                      </a:r>
                    </a:p>
                  </a:txBody>
                  <a:tcPr marL="46291" marR="46291" marT="23145" marB="23145" anchor="ctr">
                    <a:lnL>
                      <a:noFill/>
                    </a:lnL>
                    <a:lnR>
                      <a:noFill/>
                    </a:lnR>
                    <a:lnT>
                      <a:noFill/>
                    </a:lnT>
                    <a:lnB>
                      <a:noFill/>
                    </a:lnB>
                    <a:noFill/>
                  </a:tcPr>
                </a:tc>
                <a:extLst>
                  <a:ext uri="{0D108BD9-81ED-4DB2-BD59-A6C34878D82A}">
                    <a16:rowId xmlns:a16="http://schemas.microsoft.com/office/drawing/2014/main" val="3194808757"/>
                  </a:ext>
                </a:extLst>
              </a:tr>
              <a:tr h="229855">
                <a:tc>
                  <a:txBody>
                    <a:bodyPr/>
                    <a:lstStyle/>
                    <a:p>
                      <a:r>
                        <a:rPr lang="en-US" sz="900">
                          <a:solidFill>
                            <a:schemeClr val="bg1"/>
                          </a:solidFill>
                        </a:rPr>
                        <a:t>VIC_SEX</a:t>
                      </a:r>
                    </a:p>
                  </a:txBody>
                  <a:tcPr marL="46291" marR="46291" marT="23145" marB="23145" anchor="ctr">
                    <a:lnL>
                      <a:noFill/>
                    </a:lnL>
                    <a:lnR>
                      <a:noFill/>
                    </a:lnR>
                    <a:lnT>
                      <a:noFill/>
                    </a:lnT>
                    <a:lnB>
                      <a:noFill/>
                    </a:lnB>
                    <a:noFill/>
                  </a:tcPr>
                </a:tc>
                <a:tc>
                  <a:txBody>
                    <a:bodyPr/>
                    <a:lstStyle/>
                    <a:p>
                      <a:r>
                        <a:rPr lang="en-US" sz="900">
                          <a:solidFill>
                            <a:schemeClr val="bg1"/>
                          </a:solidFill>
                        </a:rPr>
                        <a:t>Sex of the victim</a:t>
                      </a:r>
                    </a:p>
                  </a:txBody>
                  <a:tcPr marL="46291" marR="46291" marT="23145" marB="23145" anchor="ctr">
                    <a:lnL>
                      <a:noFill/>
                    </a:lnL>
                    <a:lnR>
                      <a:noFill/>
                    </a:lnR>
                    <a:lnT>
                      <a:noFill/>
                    </a:lnT>
                    <a:lnB>
                      <a:noFill/>
                    </a:lnB>
                    <a:noFill/>
                  </a:tcPr>
                </a:tc>
                <a:extLst>
                  <a:ext uri="{0D108BD9-81ED-4DB2-BD59-A6C34878D82A}">
                    <a16:rowId xmlns:a16="http://schemas.microsoft.com/office/drawing/2014/main" val="1783071850"/>
                  </a:ext>
                </a:extLst>
              </a:tr>
              <a:tr h="229855">
                <a:tc>
                  <a:txBody>
                    <a:bodyPr/>
                    <a:lstStyle/>
                    <a:p>
                      <a:r>
                        <a:rPr lang="en-US" sz="900">
                          <a:solidFill>
                            <a:schemeClr val="bg1"/>
                          </a:solidFill>
                        </a:rPr>
                        <a:t>VIC_RACE</a:t>
                      </a:r>
                    </a:p>
                  </a:txBody>
                  <a:tcPr marL="46291" marR="46291" marT="23145" marB="23145" anchor="ctr">
                    <a:lnL>
                      <a:noFill/>
                    </a:lnL>
                    <a:lnR>
                      <a:noFill/>
                    </a:lnR>
                    <a:lnT>
                      <a:noFill/>
                    </a:lnT>
                    <a:lnB>
                      <a:noFill/>
                    </a:lnB>
                    <a:noFill/>
                  </a:tcPr>
                </a:tc>
                <a:tc>
                  <a:txBody>
                    <a:bodyPr/>
                    <a:lstStyle/>
                    <a:p>
                      <a:r>
                        <a:rPr lang="en-US" sz="900">
                          <a:solidFill>
                            <a:schemeClr val="bg1"/>
                          </a:solidFill>
                        </a:rPr>
                        <a:t>Race of the victim</a:t>
                      </a:r>
                    </a:p>
                  </a:txBody>
                  <a:tcPr marL="46291" marR="46291" marT="23145" marB="23145" anchor="ctr">
                    <a:lnL>
                      <a:noFill/>
                    </a:lnL>
                    <a:lnR>
                      <a:noFill/>
                    </a:lnR>
                    <a:lnT>
                      <a:noFill/>
                    </a:lnT>
                    <a:lnB>
                      <a:noFill/>
                    </a:lnB>
                    <a:noFill/>
                  </a:tcPr>
                </a:tc>
                <a:extLst>
                  <a:ext uri="{0D108BD9-81ED-4DB2-BD59-A6C34878D82A}">
                    <a16:rowId xmlns:a16="http://schemas.microsoft.com/office/drawing/2014/main" val="2167908227"/>
                  </a:ext>
                </a:extLst>
              </a:tr>
              <a:tr h="229855">
                <a:tc>
                  <a:txBody>
                    <a:bodyPr/>
                    <a:lstStyle/>
                    <a:p>
                      <a:r>
                        <a:rPr lang="en-US" sz="900">
                          <a:solidFill>
                            <a:schemeClr val="bg1"/>
                          </a:solidFill>
                        </a:rPr>
                        <a:t>X_COORD_CD</a:t>
                      </a:r>
                    </a:p>
                  </a:txBody>
                  <a:tcPr marL="46291" marR="46291" marT="23145" marB="23145" anchor="ctr">
                    <a:lnL>
                      <a:noFill/>
                    </a:lnL>
                    <a:lnR>
                      <a:noFill/>
                    </a:lnR>
                    <a:lnT>
                      <a:noFill/>
                    </a:lnT>
                    <a:lnB>
                      <a:noFill/>
                    </a:lnB>
                    <a:noFill/>
                  </a:tcPr>
                </a:tc>
                <a:tc>
                  <a:txBody>
                    <a:bodyPr/>
                    <a:lstStyle/>
                    <a:p>
                      <a:r>
                        <a:rPr lang="en-US" sz="900">
                          <a:solidFill>
                            <a:schemeClr val="bg1"/>
                          </a:solidFill>
                        </a:rPr>
                        <a:t>X-coordinate of the incident location</a:t>
                      </a:r>
                    </a:p>
                  </a:txBody>
                  <a:tcPr marL="46291" marR="46291" marT="23145" marB="23145" anchor="ctr">
                    <a:lnL>
                      <a:noFill/>
                    </a:lnL>
                    <a:lnR>
                      <a:noFill/>
                    </a:lnR>
                    <a:lnT>
                      <a:noFill/>
                    </a:lnT>
                    <a:lnB>
                      <a:noFill/>
                    </a:lnB>
                    <a:noFill/>
                  </a:tcPr>
                </a:tc>
                <a:extLst>
                  <a:ext uri="{0D108BD9-81ED-4DB2-BD59-A6C34878D82A}">
                    <a16:rowId xmlns:a16="http://schemas.microsoft.com/office/drawing/2014/main" val="2784339822"/>
                  </a:ext>
                </a:extLst>
              </a:tr>
              <a:tr h="229855">
                <a:tc>
                  <a:txBody>
                    <a:bodyPr/>
                    <a:lstStyle/>
                    <a:p>
                      <a:r>
                        <a:rPr lang="en-US" sz="900">
                          <a:solidFill>
                            <a:schemeClr val="bg1"/>
                          </a:solidFill>
                        </a:rPr>
                        <a:t>Y_COORD_CD</a:t>
                      </a:r>
                    </a:p>
                  </a:txBody>
                  <a:tcPr marL="46291" marR="46291" marT="23145" marB="23145" anchor="ctr">
                    <a:lnL>
                      <a:noFill/>
                    </a:lnL>
                    <a:lnR>
                      <a:noFill/>
                    </a:lnR>
                    <a:lnT>
                      <a:noFill/>
                    </a:lnT>
                    <a:lnB>
                      <a:noFill/>
                    </a:lnB>
                    <a:noFill/>
                  </a:tcPr>
                </a:tc>
                <a:tc>
                  <a:txBody>
                    <a:bodyPr/>
                    <a:lstStyle/>
                    <a:p>
                      <a:r>
                        <a:rPr lang="en-US" sz="900">
                          <a:solidFill>
                            <a:schemeClr val="bg1"/>
                          </a:solidFill>
                        </a:rPr>
                        <a:t>Y-coordinate of the incident location</a:t>
                      </a:r>
                    </a:p>
                  </a:txBody>
                  <a:tcPr marL="46291" marR="46291" marT="23145" marB="23145" anchor="ctr">
                    <a:lnL>
                      <a:noFill/>
                    </a:lnL>
                    <a:lnR>
                      <a:noFill/>
                    </a:lnR>
                    <a:lnT>
                      <a:noFill/>
                    </a:lnT>
                    <a:lnB>
                      <a:noFill/>
                    </a:lnB>
                    <a:noFill/>
                  </a:tcPr>
                </a:tc>
                <a:extLst>
                  <a:ext uri="{0D108BD9-81ED-4DB2-BD59-A6C34878D82A}">
                    <a16:rowId xmlns:a16="http://schemas.microsoft.com/office/drawing/2014/main" val="1390607495"/>
                  </a:ext>
                </a:extLst>
              </a:tr>
              <a:tr h="229855">
                <a:tc>
                  <a:txBody>
                    <a:bodyPr/>
                    <a:lstStyle/>
                    <a:p>
                      <a:r>
                        <a:rPr lang="en-US" sz="900">
                          <a:solidFill>
                            <a:schemeClr val="bg1"/>
                          </a:solidFill>
                        </a:rPr>
                        <a:t>Latitude</a:t>
                      </a:r>
                    </a:p>
                  </a:txBody>
                  <a:tcPr marL="46291" marR="46291" marT="23145" marB="23145" anchor="ctr">
                    <a:lnL>
                      <a:noFill/>
                    </a:lnL>
                    <a:lnR>
                      <a:noFill/>
                    </a:lnR>
                    <a:lnT>
                      <a:noFill/>
                    </a:lnT>
                    <a:lnB>
                      <a:noFill/>
                    </a:lnB>
                    <a:noFill/>
                  </a:tcPr>
                </a:tc>
                <a:tc>
                  <a:txBody>
                    <a:bodyPr/>
                    <a:lstStyle/>
                    <a:p>
                      <a:r>
                        <a:rPr lang="en-US" sz="900">
                          <a:solidFill>
                            <a:schemeClr val="bg1"/>
                          </a:solidFill>
                        </a:rPr>
                        <a:t>Latitude of the incident location</a:t>
                      </a:r>
                    </a:p>
                  </a:txBody>
                  <a:tcPr marL="46291" marR="46291" marT="23145" marB="23145" anchor="ctr">
                    <a:lnL>
                      <a:noFill/>
                    </a:lnL>
                    <a:lnR>
                      <a:noFill/>
                    </a:lnR>
                    <a:lnT>
                      <a:noFill/>
                    </a:lnT>
                    <a:lnB>
                      <a:noFill/>
                    </a:lnB>
                    <a:noFill/>
                  </a:tcPr>
                </a:tc>
                <a:extLst>
                  <a:ext uri="{0D108BD9-81ED-4DB2-BD59-A6C34878D82A}">
                    <a16:rowId xmlns:a16="http://schemas.microsoft.com/office/drawing/2014/main" val="855253552"/>
                  </a:ext>
                </a:extLst>
              </a:tr>
              <a:tr h="229855">
                <a:tc>
                  <a:txBody>
                    <a:bodyPr/>
                    <a:lstStyle/>
                    <a:p>
                      <a:r>
                        <a:rPr lang="en-US" sz="900">
                          <a:solidFill>
                            <a:schemeClr val="bg1"/>
                          </a:solidFill>
                        </a:rPr>
                        <a:t>Longitude</a:t>
                      </a:r>
                    </a:p>
                  </a:txBody>
                  <a:tcPr marL="46291" marR="46291" marT="23145" marB="23145" anchor="ctr">
                    <a:lnL>
                      <a:noFill/>
                    </a:lnL>
                    <a:lnR>
                      <a:noFill/>
                    </a:lnR>
                    <a:lnT>
                      <a:noFill/>
                    </a:lnT>
                    <a:lnB>
                      <a:noFill/>
                    </a:lnB>
                    <a:noFill/>
                  </a:tcPr>
                </a:tc>
                <a:tc>
                  <a:txBody>
                    <a:bodyPr/>
                    <a:lstStyle/>
                    <a:p>
                      <a:r>
                        <a:rPr lang="en-US" sz="900">
                          <a:solidFill>
                            <a:schemeClr val="bg1"/>
                          </a:solidFill>
                        </a:rPr>
                        <a:t>Longitude of the incident location</a:t>
                      </a:r>
                    </a:p>
                  </a:txBody>
                  <a:tcPr marL="46291" marR="46291" marT="23145" marB="23145" anchor="ctr">
                    <a:lnL>
                      <a:noFill/>
                    </a:lnL>
                    <a:lnR>
                      <a:noFill/>
                    </a:lnR>
                    <a:lnT>
                      <a:noFill/>
                    </a:lnT>
                    <a:lnB>
                      <a:noFill/>
                    </a:lnB>
                    <a:noFill/>
                  </a:tcPr>
                </a:tc>
                <a:extLst>
                  <a:ext uri="{0D108BD9-81ED-4DB2-BD59-A6C34878D82A}">
                    <a16:rowId xmlns:a16="http://schemas.microsoft.com/office/drawing/2014/main" val="1752704142"/>
                  </a:ext>
                </a:extLst>
              </a:tr>
              <a:tr h="229855">
                <a:tc>
                  <a:txBody>
                    <a:bodyPr/>
                    <a:lstStyle/>
                    <a:p>
                      <a:r>
                        <a:rPr lang="en-US" sz="900" dirty="0" err="1">
                          <a:solidFill>
                            <a:schemeClr val="bg1"/>
                          </a:solidFill>
                        </a:rPr>
                        <a:t>Lon_Lat</a:t>
                      </a:r>
                      <a:endParaRPr lang="en-US" sz="900" dirty="0">
                        <a:solidFill>
                          <a:schemeClr val="bg1"/>
                        </a:solidFill>
                      </a:endParaRPr>
                    </a:p>
                  </a:txBody>
                  <a:tcPr marL="46291" marR="46291" marT="23145" marB="23145" anchor="ctr">
                    <a:lnL>
                      <a:noFill/>
                    </a:lnL>
                    <a:lnR>
                      <a:noFill/>
                    </a:lnR>
                    <a:lnT>
                      <a:noFill/>
                    </a:lnT>
                    <a:lnB>
                      <a:noFill/>
                    </a:lnB>
                    <a:noFill/>
                  </a:tcPr>
                </a:tc>
                <a:tc>
                  <a:txBody>
                    <a:bodyPr/>
                    <a:lstStyle/>
                    <a:p>
                      <a:r>
                        <a:rPr lang="en-US" sz="900" dirty="0">
                          <a:solidFill>
                            <a:schemeClr val="bg1"/>
                          </a:solidFill>
                        </a:rPr>
                        <a:t>Combined longitude and latitude</a:t>
                      </a:r>
                    </a:p>
                  </a:txBody>
                  <a:tcPr marL="46291" marR="46291" marT="23145" marB="23145" anchor="ctr">
                    <a:lnL>
                      <a:noFill/>
                    </a:lnL>
                    <a:lnR>
                      <a:noFill/>
                    </a:lnR>
                    <a:lnT>
                      <a:noFill/>
                    </a:lnT>
                    <a:lnB>
                      <a:noFill/>
                    </a:lnB>
                    <a:noFill/>
                  </a:tcPr>
                </a:tc>
                <a:extLst>
                  <a:ext uri="{0D108BD9-81ED-4DB2-BD59-A6C34878D82A}">
                    <a16:rowId xmlns:a16="http://schemas.microsoft.com/office/drawing/2014/main" val="678892461"/>
                  </a:ext>
                </a:extLst>
              </a:tr>
            </a:tbl>
          </a:graphicData>
        </a:graphic>
      </p:graphicFrame>
      <p:grpSp>
        <p:nvGrpSpPr>
          <p:cNvPr id="19" name="Group 18">
            <a:extLst>
              <a:ext uri="{FF2B5EF4-FFF2-40B4-BE49-F238E27FC236}">
                <a16:creationId xmlns:a16="http://schemas.microsoft.com/office/drawing/2014/main" id="{C472752E-4819-5146-6D78-B8576C0FEF9F}"/>
              </a:ext>
            </a:extLst>
          </p:cNvPr>
          <p:cNvGrpSpPr/>
          <p:nvPr/>
        </p:nvGrpSpPr>
        <p:grpSpPr>
          <a:xfrm>
            <a:off x="5135410" y="2873079"/>
            <a:ext cx="3591312" cy="1703822"/>
            <a:chOff x="4889182" y="2986"/>
            <a:chExt cx="3591312" cy="1703822"/>
          </a:xfrm>
        </p:grpSpPr>
        <p:sp>
          <p:nvSpPr>
            <p:cNvPr id="12" name="Shape 8"/>
            <p:cNvSpPr/>
            <p:nvPr/>
          </p:nvSpPr>
          <p:spPr>
            <a:xfrm>
              <a:off x="4889182" y="2986"/>
              <a:ext cx="3591312" cy="1622562"/>
            </a:xfrm>
            <a:prstGeom prst="roundRect">
              <a:avLst>
                <a:gd name="adj" fmla="val 5240"/>
              </a:avLst>
            </a:prstGeom>
            <a:solidFill>
              <a:srgbClr val="003180"/>
            </a:solidFill>
            <a:ln w="7620">
              <a:solidFill>
                <a:srgbClr val="194A99"/>
              </a:solidFill>
              <a:prstDash val="solid"/>
            </a:ln>
          </p:spPr>
        </p:sp>
        <p:sp>
          <p:nvSpPr>
            <p:cNvPr id="11" name="Text 7"/>
            <p:cNvSpPr/>
            <p:nvPr/>
          </p:nvSpPr>
          <p:spPr>
            <a:xfrm>
              <a:off x="4997449" y="84245"/>
              <a:ext cx="3338623" cy="1622563"/>
            </a:xfrm>
            <a:prstGeom prst="rect">
              <a:avLst/>
            </a:prstGeom>
            <a:noFill/>
            <a:ln/>
          </p:spPr>
          <p:txBody>
            <a:bodyPr wrap="square" rtlCol="0" anchor="t"/>
            <a:lstStyle/>
            <a:p>
              <a:pPr marL="0" marR="0">
                <a:lnSpc>
                  <a:spcPct val="107000"/>
                </a:lnSpc>
                <a:spcBef>
                  <a:spcPts val="0"/>
                </a:spcBef>
                <a:spcAft>
                  <a:spcPts val="800"/>
                </a:spcAft>
              </a:pPr>
              <a:r>
                <a:rPr lang="en-US" sz="1200" kern="100" dirty="0">
                  <a:solidFill>
                    <a:schemeClr val="bg1"/>
                  </a:solidFill>
                  <a:effectLst/>
                  <a:latin typeface="Rockwell" panose="02060603020205020403" pitchFamily="18" charset="0"/>
                  <a:ea typeface="Calibri" panose="020F0502020204030204" pitchFamily="34" charset="0"/>
                  <a:cs typeface="Times New Roman" panose="02020603050405020304" pitchFamily="18" charset="0"/>
                </a:rPr>
                <a:t>Features/Columns:     The dataset is characterized by a diverse set of features, each providing valuable insights into shooting incidents, their locations, and outcomes. In total, there are 21 features/columns that form the basis of our predictive modeling.</a:t>
              </a:r>
            </a:p>
          </p:txBody>
        </p:sp>
      </p:grpSp>
      <p:grpSp>
        <p:nvGrpSpPr>
          <p:cNvPr id="20" name="Group 19">
            <a:extLst>
              <a:ext uri="{FF2B5EF4-FFF2-40B4-BE49-F238E27FC236}">
                <a16:creationId xmlns:a16="http://schemas.microsoft.com/office/drawing/2014/main" id="{DF02F355-8707-5C42-DF6D-908CB844DC4F}"/>
              </a:ext>
            </a:extLst>
          </p:cNvPr>
          <p:cNvGrpSpPr/>
          <p:nvPr/>
        </p:nvGrpSpPr>
        <p:grpSpPr>
          <a:xfrm>
            <a:off x="5117332" y="829441"/>
            <a:ext cx="3591312" cy="1707599"/>
            <a:chOff x="4955365" y="537554"/>
            <a:chExt cx="3591312" cy="1707599"/>
          </a:xfrm>
        </p:grpSpPr>
        <p:sp>
          <p:nvSpPr>
            <p:cNvPr id="21" name="Shape 8">
              <a:extLst>
                <a:ext uri="{FF2B5EF4-FFF2-40B4-BE49-F238E27FC236}">
                  <a16:creationId xmlns:a16="http://schemas.microsoft.com/office/drawing/2014/main" id="{9DEFC5B8-979C-627B-9F13-DC6C66A596C4}"/>
                </a:ext>
              </a:extLst>
            </p:cNvPr>
            <p:cNvSpPr/>
            <p:nvPr/>
          </p:nvSpPr>
          <p:spPr>
            <a:xfrm>
              <a:off x="4955365" y="537554"/>
              <a:ext cx="3591312" cy="1622562"/>
            </a:xfrm>
            <a:prstGeom prst="roundRect">
              <a:avLst>
                <a:gd name="adj" fmla="val 5240"/>
              </a:avLst>
            </a:prstGeom>
            <a:solidFill>
              <a:srgbClr val="003180"/>
            </a:solidFill>
            <a:ln w="7620">
              <a:solidFill>
                <a:srgbClr val="194A99"/>
              </a:solidFill>
              <a:prstDash val="solid"/>
            </a:ln>
          </p:spPr>
        </p:sp>
        <p:sp>
          <p:nvSpPr>
            <p:cNvPr id="22" name="Text 7">
              <a:extLst>
                <a:ext uri="{FF2B5EF4-FFF2-40B4-BE49-F238E27FC236}">
                  <a16:creationId xmlns:a16="http://schemas.microsoft.com/office/drawing/2014/main" id="{471A2255-A6C4-5DCA-3169-361F0F8DE44D}"/>
                </a:ext>
              </a:extLst>
            </p:cNvPr>
            <p:cNvSpPr/>
            <p:nvPr/>
          </p:nvSpPr>
          <p:spPr>
            <a:xfrm>
              <a:off x="5049193" y="622590"/>
              <a:ext cx="3338623" cy="1622563"/>
            </a:xfrm>
            <a:prstGeom prst="rect">
              <a:avLst/>
            </a:prstGeom>
            <a:noFill/>
            <a:ln/>
          </p:spPr>
          <p:txBody>
            <a:bodyPr wrap="square" rtlCol="0" anchor="t"/>
            <a:lstStyle/>
            <a:p>
              <a:pPr marL="0" marR="0">
                <a:lnSpc>
                  <a:spcPct val="107000"/>
                </a:lnSpc>
                <a:spcBef>
                  <a:spcPts val="0"/>
                </a:spcBef>
                <a:spcAft>
                  <a:spcPts val="800"/>
                </a:spcAft>
              </a:pPr>
              <a:r>
                <a:rPr lang="en-US" sz="1200" kern="100" dirty="0">
                  <a:solidFill>
                    <a:schemeClr val="bg1"/>
                  </a:solidFill>
                  <a:effectLst/>
                  <a:latin typeface="Rockwell" panose="02060603020205020403" pitchFamily="18" charset="0"/>
                  <a:ea typeface="Calibri" panose="020F0502020204030204" pitchFamily="34" charset="0"/>
                  <a:cs typeface="Times New Roman" panose="02020603050405020304" pitchFamily="18" charset="0"/>
                </a:rPr>
                <a:t> Number of records:     Our dataset comprises a robust collection of data, consisting of over 23,000 records. Each record represents a unique shooting incident, contributing to the richness and depth of our analysis.</a:t>
              </a:r>
            </a:p>
          </p:txBody>
        </p:sp>
      </p:grpSp>
      <p:grpSp>
        <p:nvGrpSpPr>
          <p:cNvPr id="23" name="Group 22">
            <a:extLst>
              <a:ext uri="{FF2B5EF4-FFF2-40B4-BE49-F238E27FC236}">
                <a16:creationId xmlns:a16="http://schemas.microsoft.com/office/drawing/2014/main" id="{74BD3DE3-E251-B8C5-228A-317F9C2E4349}"/>
              </a:ext>
            </a:extLst>
          </p:cNvPr>
          <p:cNvGrpSpPr/>
          <p:nvPr/>
        </p:nvGrpSpPr>
        <p:grpSpPr>
          <a:xfrm>
            <a:off x="5117836" y="4576903"/>
            <a:ext cx="3591312" cy="1877339"/>
            <a:chOff x="3011585" y="3017460"/>
            <a:chExt cx="3591312" cy="1877339"/>
          </a:xfrm>
        </p:grpSpPr>
        <p:sp>
          <p:nvSpPr>
            <p:cNvPr id="24" name="Shape 8">
              <a:extLst>
                <a:ext uri="{FF2B5EF4-FFF2-40B4-BE49-F238E27FC236}">
                  <a16:creationId xmlns:a16="http://schemas.microsoft.com/office/drawing/2014/main" id="{D31DE9F2-61AA-691D-6E8C-804B4831D236}"/>
                </a:ext>
              </a:extLst>
            </p:cNvPr>
            <p:cNvSpPr/>
            <p:nvPr/>
          </p:nvSpPr>
          <p:spPr>
            <a:xfrm>
              <a:off x="3011585" y="3272237"/>
              <a:ext cx="3591312" cy="1622562"/>
            </a:xfrm>
            <a:prstGeom prst="roundRect">
              <a:avLst>
                <a:gd name="adj" fmla="val 5240"/>
              </a:avLst>
            </a:prstGeom>
            <a:solidFill>
              <a:srgbClr val="003180"/>
            </a:solidFill>
            <a:ln w="7620">
              <a:solidFill>
                <a:srgbClr val="194A99"/>
              </a:solidFill>
              <a:prstDash val="solid"/>
            </a:ln>
          </p:spPr>
          <p:txBody>
            <a:bodyPr/>
            <a:lstStyle/>
            <a:p>
              <a:endParaRPr lang="en-US" dirty="0"/>
            </a:p>
          </p:txBody>
        </p:sp>
        <p:sp>
          <p:nvSpPr>
            <p:cNvPr id="25" name="Text 7">
              <a:extLst>
                <a:ext uri="{FF2B5EF4-FFF2-40B4-BE49-F238E27FC236}">
                  <a16:creationId xmlns:a16="http://schemas.microsoft.com/office/drawing/2014/main" id="{73073D21-E089-2FFC-7A1C-28A5512DA5EA}"/>
                </a:ext>
              </a:extLst>
            </p:cNvPr>
            <p:cNvSpPr/>
            <p:nvPr/>
          </p:nvSpPr>
          <p:spPr>
            <a:xfrm>
              <a:off x="3137929" y="3017460"/>
              <a:ext cx="3338623" cy="1622563"/>
            </a:xfrm>
            <a:prstGeom prst="rect">
              <a:avLst/>
            </a:prstGeom>
            <a:noFill/>
            <a:ln/>
          </p:spPr>
          <p:txBody>
            <a:bodyPr wrap="square" rtlCol="0" anchor="t"/>
            <a:lstStyle/>
            <a:p>
              <a:pPr marL="0" marR="0">
                <a:lnSpc>
                  <a:spcPct val="107000"/>
                </a:lnSpc>
                <a:spcBef>
                  <a:spcPts val="0"/>
                </a:spcBef>
                <a:spcAft>
                  <a:spcPts val="800"/>
                </a:spcAft>
              </a:pPr>
              <a:endParaRPr lang="en-US" sz="1200" kern="100" dirty="0">
                <a:solidFill>
                  <a:schemeClr val="bg1"/>
                </a:solidFill>
                <a:effectLst/>
                <a:latin typeface="Rockwell" panose="02060603020205020403"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kern="100" dirty="0">
                  <a:solidFill>
                    <a:schemeClr val="bg1"/>
                  </a:solidFill>
                  <a:effectLst/>
                  <a:latin typeface="Rockwell" panose="02060603020205020403" pitchFamily="18" charset="0"/>
                  <a:ea typeface="Calibri" panose="020F0502020204030204" pitchFamily="34" charset="0"/>
                  <a:cs typeface="Times New Roman" panose="02020603050405020304" pitchFamily="18" charset="0"/>
                </a:rPr>
                <a:t>Source of the Data:     The dataset is sourced from the New York Police Department (NYPD), provided by the institute, ensuring reliability and relevance. The data's origin plays a crucial role in shaping the context and ensuring that our analysis is grounded in real-world scenarios and industry dynamics.</a:t>
              </a:r>
            </a:p>
          </p:txBody>
        </p:sp>
      </p:grpSp>
      <p:sp>
        <p:nvSpPr>
          <p:cNvPr id="4" name="TextBox 3">
            <a:extLst>
              <a:ext uri="{FF2B5EF4-FFF2-40B4-BE49-F238E27FC236}">
                <a16:creationId xmlns:a16="http://schemas.microsoft.com/office/drawing/2014/main" id="{5AEF31E6-A63B-1ECD-E902-F23FCA8CC74C}"/>
              </a:ext>
            </a:extLst>
          </p:cNvPr>
          <p:cNvSpPr txBox="1"/>
          <p:nvPr/>
        </p:nvSpPr>
        <p:spPr>
          <a:xfrm>
            <a:off x="4559364" y="72011"/>
            <a:ext cx="4805916" cy="877420"/>
          </a:xfrm>
          <a:prstGeom prst="rect">
            <a:avLst/>
          </a:prstGeom>
          <a:noFill/>
        </p:spPr>
        <p:txBody>
          <a:bodyPr wrap="square" rtlCol="0">
            <a:spAutoFit/>
          </a:bodyPr>
          <a:lstStyle/>
          <a:p>
            <a:pPr marL="0" marR="0">
              <a:lnSpc>
                <a:spcPct val="107000"/>
              </a:lnSpc>
              <a:spcBef>
                <a:spcPts val="0"/>
              </a:spcBef>
              <a:spcAft>
                <a:spcPts val="800"/>
              </a:spcAft>
            </a:pPr>
            <a:r>
              <a:rPr lang="en-US" sz="1200" kern="100" dirty="0">
                <a:solidFill>
                  <a:schemeClr val="bg1"/>
                </a:solidFill>
                <a:effectLst/>
                <a:latin typeface="Rockwell" panose="02060603020205020403" pitchFamily="18"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200" kern="100" dirty="0">
                <a:solidFill>
                  <a:schemeClr val="bg1"/>
                </a:solidFill>
                <a:effectLst/>
                <a:latin typeface="Rockwell" panose="02060603020205020403" pitchFamily="18" charset="0"/>
                <a:ea typeface="Calibri" panose="020F0502020204030204" pitchFamily="34" charset="0"/>
                <a:cs typeface="Times New Roman" panose="02020603050405020304" pitchFamily="18" charset="0"/>
              </a:rPr>
              <a:t>Here are the key details about the dataset used in this project:</a:t>
            </a:r>
          </a:p>
          <a:p>
            <a:endParaRPr lang="en-US" sz="1200" dirty="0">
              <a:solidFill>
                <a:schemeClr val="bg1"/>
              </a:solidFill>
              <a:latin typeface="Rockwell" panose="02060603020205020403" pitchFamily="18" charset="0"/>
            </a:endParaRPr>
          </a:p>
        </p:txBody>
      </p:sp>
    </p:spTree>
    <p:extLst>
      <p:ext uri="{BB962C8B-B14F-4D97-AF65-F5344CB8AC3E}">
        <p14:creationId xmlns:p14="http://schemas.microsoft.com/office/powerpoint/2010/main" val="4097361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820048"/>
          </a:xfrm>
          <a:prstGeom prst="rect">
            <a:avLst/>
          </a:prstGeom>
        </p:spPr>
      </p:pic>
      <p:pic>
        <p:nvPicPr>
          <p:cNvPr id="13" name="Picture 12">
            <a:extLst>
              <a:ext uri="{FF2B5EF4-FFF2-40B4-BE49-F238E27FC236}">
                <a16:creationId xmlns:a16="http://schemas.microsoft.com/office/drawing/2014/main" id="{4E7FC9F4-A05F-9768-A667-6DE613FAA686}"/>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0" y="-2"/>
            <a:ext cx="9144000" cy="6858002"/>
          </a:xfrm>
          <a:prstGeom prst="rect">
            <a:avLst/>
          </a:prstGeom>
        </p:spPr>
      </p:pic>
      <p:sp>
        <p:nvSpPr>
          <p:cNvPr id="3" name="Shape 0"/>
          <p:cNvSpPr/>
          <p:nvPr/>
        </p:nvSpPr>
        <p:spPr>
          <a:xfrm>
            <a:off x="0" y="0"/>
            <a:ext cx="9144000" cy="6858000"/>
          </a:xfrm>
          <a:prstGeom prst="rect">
            <a:avLst/>
          </a:prstGeom>
          <a:solidFill>
            <a:srgbClr val="09151A">
              <a:alpha val="75000"/>
            </a:srgbClr>
          </a:solidFill>
          <a:ln/>
        </p:spPr>
      </p:sp>
      <p:grpSp>
        <p:nvGrpSpPr>
          <p:cNvPr id="4" name="Group 3">
            <a:extLst>
              <a:ext uri="{FF2B5EF4-FFF2-40B4-BE49-F238E27FC236}">
                <a16:creationId xmlns:a16="http://schemas.microsoft.com/office/drawing/2014/main" id="{55589E64-3CB2-4596-401D-0000361E71B4}"/>
              </a:ext>
            </a:extLst>
          </p:cNvPr>
          <p:cNvGrpSpPr/>
          <p:nvPr/>
        </p:nvGrpSpPr>
        <p:grpSpPr>
          <a:xfrm>
            <a:off x="237752" y="1196351"/>
            <a:ext cx="4087808" cy="1858594"/>
            <a:chOff x="211506" y="1180872"/>
            <a:chExt cx="4087808" cy="1858594"/>
          </a:xfrm>
        </p:grpSpPr>
        <p:sp>
          <p:nvSpPr>
            <p:cNvPr id="6" name="Shape 2"/>
            <p:cNvSpPr/>
            <p:nvPr/>
          </p:nvSpPr>
          <p:spPr>
            <a:xfrm>
              <a:off x="211506" y="1211831"/>
              <a:ext cx="4049111" cy="1827635"/>
            </a:xfrm>
            <a:prstGeom prst="roundRect">
              <a:avLst>
                <a:gd name="adj" fmla="val 5240"/>
              </a:avLst>
            </a:prstGeom>
            <a:solidFill>
              <a:srgbClr val="003180"/>
            </a:solidFill>
            <a:ln w="7620">
              <a:solidFill>
                <a:srgbClr val="194A99"/>
              </a:solidFill>
              <a:prstDash val="solid"/>
            </a:ln>
          </p:spPr>
        </p:sp>
        <p:sp>
          <p:nvSpPr>
            <p:cNvPr id="8" name="Text 4"/>
            <p:cNvSpPr/>
            <p:nvPr/>
          </p:nvSpPr>
          <p:spPr>
            <a:xfrm>
              <a:off x="211506" y="1180872"/>
              <a:ext cx="4087808" cy="1827635"/>
            </a:xfrm>
            <a:prstGeom prst="rect">
              <a:avLst/>
            </a:prstGeom>
            <a:noFill/>
            <a:ln/>
          </p:spPr>
          <p:txBody>
            <a:bodyPr wrap="square" rtlCol="0" anchor="t"/>
            <a:lstStyle/>
            <a:p>
              <a:pPr marL="0" marR="0" algn="ctr">
                <a:lnSpc>
                  <a:spcPct val="107000"/>
                </a:lnSpc>
                <a:spcBef>
                  <a:spcPts val="0"/>
                </a:spcBef>
                <a:spcAft>
                  <a:spcPts val="800"/>
                </a:spcAft>
              </a:pPr>
              <a:r>
                <a:rPr lang="en-US"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  Initial Data Cleaning</a:t>
              </a:r>
            </a:p>
            <a:p>
              <a:pPr marL="0" marR="0">
                <a:lnSpc>
                  <a:spcPct val="107000"/>
                </a:lnSpc>
                <a:spcBef>
                  <a:spcPts val="0"/>
                </a:spcBef>
                <a:spcAft>
                  <a:spcPts val="800"/>
                </a:spcAft>
              </a:pPr>
              <a:r>
                <a:rPr lang="en-US"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First, we made sure there were no null values and duplicates in the dataset</a:t>
              </a:r>
            </a:p>
            <a:p>
              <a:pPr marL="342900" marR="0" lvl="0" indent="-342900">
                <a:lnSpc>
                  <a:spcPct val="107000"/>
                </a:lnSpc>
                <a:spcBef>
                  <a:spcPts val="0"/>
                </a:spcBef>
                <a:spcAft>
                  <a:spcPts val="0"/>
                </a:spcAft>
                <a:buFont typeface="Symbol" panose="05050102010706020507" pitchFamily="18" charset="2"/>
                <a:buChar char=""/>
              </a:pPr>
              <a:r>
                <a:rPr lang="en-US"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Null Values: Verified that there were no null values in the dataset.</a:t>
              </a:r>
            </a:p>
            <a:p>
              <a:pPr marL="342900" marR="0" lvl="0" indent="-342900">
                <a:lnSpc>
                  <a:spcPct val="107000"/>
                </a:lnSpc>
                <a:spcBef>
                  <a:spcPts val="0"/>
                </a:spcBef>
                <a:spcAft>
                  <a:spcPts val="800"/>
                </a:spcAft>
                <a:buFont typeface="Symbol" panose="05050102010706020507" pitchFamily="18" charset="2"/>
                <a:buChar char=""/>
              </a:pPr>
              <a:r>
                <a:rPr lang="en-US"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Duplicates: Ensured there were no duplicate records, maintaining the integrity of our data.</a:t>
              </a:r>
            </a:p>
          </p:txBody>
        </p:sp>
      </p:grpSp>
      <p:grpSp>
        <p:nvGrpSpPr>
          <p:cNvPr id="7" name="Group 6">
            <a:extLst>
              <a:ext uri="{FF2B5EF4-FFF2-40B4-BE49-F238E27FC236}">
                <a16:creationId xmlns:a16="http://schemas.microsoft.com/office/drawing/2014/main" id="{11E79AE4-9CAC-C8F5-44C2-BC1B7F9628B1}"/>
              </a:ext>
            </a:extLst>
          </p:cNvPr>
          <p:cNvGrpSpPr/>
          <p:nvPr/>
        </p:nvGrpSpPr>
        <p:grpSpPr>
          <a:xfrm>
            <a:off x="4829275" y="2712494"/>
            <a:ext cx="4049112" cy="1827635"/>
            <a:chOff x="4818441" y="1211831"/>
            <a:chExt cx="4049112" cy="1827635"/>
          </a:xfrm>
        </p:grpSpPr>
        <p:sp>
          <p:nvSpPr>
            <p:cNvPr id="9" name="Shape 5"/>
            <p:cNvSpPr/>
            <p:nvPr/>
          </p:nvSpPr>
          <p:spPr>
            <a:xfrm>
              <a:off x="4818441" y="1211831"/>
              <a:ext cx="4049111" cy="1827635"/>
            </a:xfrm>
            <a:prstGeom prst="roundRect">
              <a:avLst>
                <a:gd name="adj" fmla="val 5240"/>
              </a:avLst>
            </a:prstGeom>
            <a:solidFill>
              <a:srgbClr val="003180"/>
            </a:solidFill>
            <a:ln w="7620">
              <a:solidFill>
                <a:srgbClr val="194A99"/>
              </a:solidFill>
              <a:prstDash val="solid"/>
            </a:ln>
          </p:spPr>
        </p:sp>
        <p:sp>
          <p:nvSpPr>
            <p:cNvPr id="11" name="Text 7"/>
            <p:cNvSpPr/>
            <p:nvPr/>
          </p:nvSpPr>
          <p:spPr>
            <a:xfrm>
              <a:off x="4818441" y="1211831"/>
              <a:ext cx="4049112" cy="1796676"/>
            </a:xfrm>
            <a:prstGeom prst="rect">
              <a:avLst/>
            </a:prstGeom>
            <a:noFill/>
            <a:ln/>
          </p:spPr>
          <p:txBody>
            <a:bodyPr wrap="square" rtlCol="0" anchor="t"/>
            <a:lstStyle/>
            <a:p>
              <a:pPr marL="0" marR="0" algn="ctr">
                <a:lnSpc>
                  <a:spcPct val="107000"/>
                </a:lnSpc>
                <a:spcBef>
                  <a:spcPts val="0"/>
                </a:spcBef>
                <a:spcAft>
                  <a:spcPts val="800"/>
                </a:spcAft>
              </a:pPr>
              <a:r>
                <a:rPr lang="en-US"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 Feature Evaluation</a:t>
              </a:r>
            </a:p>
            <a:p>
              <a:pPr marL="342900" marR="0" lvl="0" indent="-342900">
                <a:lnSpc>
                  <a:spcPct val="107000"/>
                </a:lnSpc>
                <a:spcBef>
                  <a:spcPts val="0"/>
                </a:spcBef>
                <a:spcAft>
                  <a:spcPts val="0"/>
                </a:spcAft>
                <a:buFont typeface="Symbol" panose="05050102010706020507" pitchFamily="18" charset="2"/>
                <a:buChar char=""/>
              </a:pPr>
              <a:r>
                <a:rPr lang="en-US"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Column Relevance: We evaluated all columns to determine their usefulness for our analysis.</a:t>
              </a:r>
            </a:p>
            <a:p>
              <a:pPr marL="342900" marR="0" lvl="0" indent="-342900">
                <a:lnSpc>
                  <a:spcPct val="107000"/>
                </a:lnSpc>
                <a:spcBef>
                  <a:spcPts val="0"/>
                </a:spcBef>
                <a:spcAft>
                  <a:spcPts val="800"/>
                </a:spcAft>
                <a:buFont typeface="Symbol" panose="05050102010706020507" pitchFamily="18" charset="2"/>
                <a:buChar char=""/>
              </a:pPr>
              <a:r>
                <a:rPr lang="en-US"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Dropped Columns: Columns like “INCIDENT_KEY” and “LOC_OF_OCCUR_DESC” weren't contributing much to the predictions, so we decided to drop them during preprocessing.</a:t>
              </a:r>
            </a:p>
          </p:txBody>
        </p:sp>
      </p:grpSp>
      <p:grpSp>
        <p:nvGrpSpPr>
          <p:cNvPr id="10" name="Group 9">
            <a:extLst>
              <a:ext uri="{FF2B5EF4-FFF2-40B4-BE49-F238E27FC236}">
                <a16:creationId xmlns:a16="http://schemas.microsoft.com/office/drawing/2014/main" id="{F3A3443F-25A9-60DE-659C-F51C02946DC5}"/>
              </a:ext>
            </a:extLst>
          </p:cNvPr>
          <p:cNvGrpSpPr/>
          <p:nvPr/>
        </p:nvGrpSpPr>
        <p:grpSpPr>
          <a:xfrm>
            <a:off x="367046" y="4115042"/>
            <a:ext cx="3958514" cy="1939564"/>
            <a:chOff x="2569877" y="4142259"/>
            <a:chExt cx="3958514" cy="1939564"/>
          </a:xfrm>
        </p:grpSpPr>
        <p:sp>
          <p:nvSpPr>
            <p:cNvPr id="12" name="Shape 8"/>
            <p:cNvSpPr/>
            <p:nvPr/>
          </p:nvSpPr>
          <p:spPr>
            <a:xfrm>
              <a:off x="2569877" y="4142259"/>
              <a:ext cx="3958514" cy="1939564"/>
            </a:xfrm>
            <a:prstGeom prst="roundRect">
              <a:avLst>
                <a:gd name="adj" fmla="val 5240"/>
              </a:avLst>
            </a:prstGeom>
            <a:solidFill>
              <a:srgbClr val="003180"/>
            </a:solidFill>
            <a:ln w="7620">
              <a:solidFill>
                <a:srgbClr val="194A99"/>
              </a:solidFill>
              <a:prstDash val="solid"/>
            </a:ln>
          </p:spPr>
          <p:txBody>
            <a:bodyPr/>
            <a:lstStyle/>
            <a:p>
              <a:endParaRPr lang="en-US" dirty="0"/>
            </a:p>
          </p:txBody>
        </p:sp>
        <p:sp>
          <p:nvSpPr>
            <p:cNvPr id="14" name="Text 10"/>
            <p:cNvSpPr/>
            <p:nvPr/>
          </p:nvSpPr>
          <p:spPr>
            <a:xfrm>
              <a:off x="2569877" y="4142259"/>
              <a:ext cx="3958514" cy="1939564"/>
            </a:xfrm>
            <a:prstGeom prst="rect">
              <a:avLst/>
            </a:prstGeom>
            <a:noFill/>
            <a:ln/>
          </p:spPr>
          <p:txBody>
            <a:bodyPr wrap="square" rtlCol="0" anchor="t"/>
            <a:lstStyle/>
            <a:p>
              <a:pPr marL="0" marR="0" algn="ctr">
                <a:lnSpc>
                  <a:spcPct val="107000"/>
                </a:lnSpc>
                <a:spcBef>
                  <a:spcPts val="0"/>
                </a:spcBef>
                <a:spcAft>
                  <a:spcPts val="800"/>
                </a:spcAft>
              </a:pPr>
              <a:r>
                <a:rPr lang="en-US"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 Handling Categorical Variables</a:t>
              </a:r>
            </a:p>
            <a:p>
              <a:pPr marL="0" marR="0">
                <a:lnSpc>
                  <a:spcPct val="107000"/>
                </a:lnSpc>
                <a:spcBef>
                  <a:spcPts val="0"/>
                </a:spcBef>
                <a:spcAft>
                  <a:spcPts val="800"/>
                </a:spcAft>
              </a:pPr>
              <a:r>
                <a:rPr lang="en-US"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Categorical to Numerical: </a:t>
              </a:r>
            </a:p>
            <a:p>
              <a:pPr marL="0" marR="0" algn="ctr">
                <a:lnSpc>
                  <a:spcPct val="107000"/>
                </a:lnSpc>
                <a:spcBef>
                  <a:spcPts val="0"/>
                </a:spcBef>
                <a:spcAft>
                  <a:spcPts val="800"/>
                </a:spcAft>
              </a:pPr>
              <a:r>
                <a:rPr lang="en-US"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 STATISTICAL_MURDER_FLAG" column was categorical variables. We converted these categorical features into numerical format using </a:t>
              </a:r>
              <a:r>
                <a:rPr lang="en-US" sz="12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label </a:t>
              </a:r>
              <a:r>
                <a:rPr lang="en-US"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encoding to make them compatible with our model.</a:t>
              </a:r>
            </a:p>
          </p:txBody>
        </p:sp>
      </p:grpSp>
      <p:sp>
        <p:nvSpPr>
          <p:cNvPr id="15" name="Text 1">
            <a:extLst>
              <a:ext uri="{FF2B5EF4-FFF2-40B4-BE49-F238E27FC236}">
                <a16:creationId xmlns:a16="http://schemas.microsoft.com/office/drawing/2014/main" id="{5C7CF5FA-B6E7-8CC9-F26F-C04E0B55A1A4}"/>
              </a:ext>
            </a:extLst>
          </p:cNvPr>
          <p:cNvSpPr/>
          <p:nvPr/>
        </p:nvSpPr>
        <p:spPr>
          <a:xfrm>
            <a:off x="2262307" y="430909"/>
            <a:ext cx="4563814" cy="394469"/>
          </a:xfrm>
          <a:prstGeom prst="rect">
            <a:avLst/>
          </a:prstGeom>
          <a:noFill/>
          <a:ln/>
        </p:spPr>
        <p:txBody>
          <a:bodyPr wrap="none" rtlCol="0" anchor="t"/>
          <a:lstStyle/>
          <a:p>
            <a:pPr algn="ctr">
              <a:lnSpc>
                <a:spcPts val="3106"/>
              </a:lnSpc>
            </a:pPr>
            <a:r>
              <a:rPr lang="en-US" sz="2485" dirty="0">
                <a:solidFill>
                  <a:srgbClr val="F5F0F0"/>
                </a:solidFill>
                <a:latin typeface="Rockwell" panose="02060603020205020403" pitchFamily="18" charset="0"/>
                <a:ea typeface="adonis-web" pitchFamily="34" charset="-122"/>
                <a:cs typeface="adonis-web" pitchFamily="34" charset="-120"/>
              </a:rPr>
              <a:t>Preprocessing</a:t>
            </a:r>
            <a:endParaRPr lang="en-US" sz="2485" dirty="0">
              <a:latin typeface="Rockwell" panose="02060603020205020403" pitchFamily="18" charset="0"/>
            </a:endParaRPr>
          </a:p>
        </p:txBody>
      </p:sp>
    </p:spTree>
    <p:extLst>
      <p:ext uri="{BB962C8B-B14F-4D97-AF65-F5344CB8AC3E}">
        <p14:creationId xmlns:p14="http://schemas.microsoft.com/office/powerpoint/2010/main" val="1593518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
            <a:ext cx="9144000" cy="6858001"/>
          </a:xfrm>
          <a:prstGeom prst="rect">
            <a:avLst/>
          </a:prstGeom>
        </p:spPr>
      </p:pic>
      <p:pic>
        <p:nvPicPr>
          <p:cNvPr id="22" name="Picture 21">
            <a:extLst>
              <a:ext uri="{FF2B5EF4-FFF2-40B4-BE49-F238E27FC236}">
                <a16:creationId xmlns:a16="http://schemas.microsoft.com/office/drawing/2014/main" id="{570900BB-6F46-5F38-FE2A-47C3FD9A7B6D}"/>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0" y="-2"/>
            <a:ext cx="9144000" cy="6858001"/>
          </a:xfrm>
          <a:prstGeom prst="rect">
            <a:avLst/>
          </a:prstGeom>
        </p:spPr>
      </p:pic>
      <p:sp>
        <p:nvSpPr>
          <p:cNvPr id="3" name="Shape 0"/>
          <p:cNvSpPr/>
          <p:nvPr/>
        </p:nvSpPr>
        <p:spPr>
          <a:xfrm>
            <a:off x="0" y="-1"/>
            <a:ext cx="9144000" cy="6858001"/>
          </a:xfrm>
          <a:prstGeom prst="rect">
            <a:avLst/>
          </a:prstGeom>
          <a:solidFill>
            <a:srgbClr val="09151A">
              <a:alpha val="75000"/>
            </a:srgbClr>
          </a:solidFill>
          <a:ln/>
        </p:spPr>
        <p:txBody>
          <a:bodyPr/>
          <a:lstStyle/>
          <a:p>
            <a:endParaRPr lang="en-US" dirty="0"/>
          </a:p>
        </p:txBody>
      </p:sp>
      <p:sp>
        <p:nvSpPr>
          <p:cNvPr id="4" name="Text 1"/>
          <p:cNvSpPr/>
          <p:nvPr/>
        </p:nvSpPr>
        <p:spPr>
          <a:xfrm>
            <a:off x="1899179" y="353072"/>
            <a:ext cx="5701159" cy="394469"/>
          </a:xfrm>
          <a:prstGeom prst="rect">
            <a:avLst/>
          </a:prstGeom>
          <a:noFill/>
          <a:ln/>
        </p:spPr>
        <p:txBody>
          <a:bodyPr wrap="none" rtlCol="0" anchor="t"/>
          <a:lstStyle/>
          <a:p>
            <a:pPr algn="ctr">
              <a:lnSpc>
                <a:spcPts val="3106"/>
              </a:lnSpc>
            </a:pPr>
            <a:r>
              <a:rPr lang="en-US" sz="2485" dirty="0">
                <a:solidFill>
                  <a:srgbClr val="F5F0F0"/>
                </a:solidFill>
                <a:latin typeface="adonis-web" pitchFamily="34" charset="0"/>
                <a:ea typeface="adonis-web" pitchFamily="34" charset="-122"/>
                <a:cs typeface="adonis-web" pitchFamily="34" charset="-120"/>
              </a:rPr>
              <a:t>Exploratory Data Analysis (EDA)</a:t>
            </a:r>
          </a:p>
        </p:txBody>
      </p:sp>
      <p:grpSp>
        <p:nvGrpSpPr>
          <p:cNvPr id="15" name="Group 14">
            <a:extLst>
              <a:ext uri="{FF2B5EF4-FFF2-40B4-BE49-F238E27FC236}">
                <a16:creationId xmlns:a16="http://schemas.microsoft.com/office/drawing/2014/main" id="{1AC0AEE5-F181-D2BF-8CD1-7C9C305A1D41}"/>
              </a:ext>
            </a:extLst>
          </p:cNvPr>
          <p:cNvGrpSpPr/>
          <p:nvPr/>
        </p:nvGrpSpPr>
        <p:grpSpPr>
          <a:xfrm>
            <a:off x="283675" y="1700207"/>
            <a:ext cx="8576649" cy="2263542"/>
            <a:chOff x="182530" y="1211831"/>
            <a:chExt cx="8685022" cy="2333853"/>
          </a:xfrm>
        </p:grpSpPr>
        <p:sp>
          <p:nvSpPr>
            <p:cNvPr id="16" name="Shape 5">
              <a:extLst>
                <a:ext uri="{FF2B5EF4-FFF2-40B4-BE49-F238E27FC236}">
                  <a16:creationId xmlns:a16="http://schemas.microsoft.com/office/drawing/2014/main" id="{79A2B915-938A-70A8-0AD6-5F4CB1105221}"/>
                </a:ext>
              </a:extLst>
            </p:cNvPr>
            <p:cNvSpPr/>
            <p:nvPr/>
          </p:nvSpPr>
          <p:spPr>
            <a:xfrm>
              <a:off x="254779" y="1211831"/>
              <a:ext cx="8612773" cy="2333853"/>
            </a:xfrm>
            <a:prstGeom prst="roundRect">
              <a:avLst>
                <a:gd name="adj" fmla="val 5240"/>
              </a:avLst>
            </a:prstGeom>
            <a:solidFill>
              <a:srgbClr val="003180"/>
            </a:solidFill>
            <a:ln w="7620">
              <a:solidFill>
                <a:srgbClr val="194A99"/>
              </a:solidFill>
              <a:prstDash val="solid"/>
            </a:ln>
          </p:spPr>
          <p:txBody>
            <a:bodyPr/>
            <a:lstStyle/>
            <a:p>
              <a:endParaRPr lang="en-US" dirty="0"/>
            </a:p>
          </p:txBody>
        </p:sp>
        <p:sp>
          <p:nvSpPr>
            <p:cNvPr id="17" name="Text 7">
              <a:extLst>
                <a:ext uri="{FF2B5EF4-FFF2-40B4-BE49-F238E27FC236}">
                  <a16:creationId xmlns:a16="http://schemas.microsoft.com/office/drawing/2014/main" id="{A183D960-B4AC-2A01-E45A-72FFE520BDAB}"/>
                </a:ext>
              </a:extLst>
            </p:cNvPr>
            <p:cNvSpPr/>
            <p:nvPr/>
          </p:nvSpPr>
          <p:spPr>
            <a:xfrm>
              <a:off x="182530" y="1211831"/>
              <a:ext cx="8685022" cy="2246152"/>
            </a:xfrm>
            <a:prstGeom prst="rect">
              <a:avLst/>
            </a:prstGeom>
            <a:noFill/>
            <a:ln/>
          </p:spPr>
          <p:txBody>
            <a:bodyPr wrap="square" rtlCol="0" anchor="t"/>
            <a:lstStyle/>
            <a:p>
              <a:pPr marL="0" marR="0" algn="ctr">
                <a:lnSpc>
                  <a:spcPct val="107000"/>
                </a:lnSpc>
                <a:spcBef>
                  <a:spcPts val="0"/>
                </a:spcBef>
                <a:spcAft>
                  <a:spcPts val="800"/>
                </a:spcAft>
              </a:pPr>
              <a:r>
                <a:rPr lang="en-US"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EDA Insights: ( Visualizations)</a:t>
              </a:r>
            </a:p>
            <a:p>
              <a:pPr marL="0" marR="0" algn="ctr">
                <a:lnSpc>
                  <a:spcPct val="107000"/>
                </a:lnSpc>
                <a:spcBef>
                  <a:spcPts val="0"/>
                </a:spcBef>
                <a:spcAft>
                  <a:spcPts val="800"/>
                </a:spcAft>
              </a:pPr>
              <a:r>
                <a:rPr lang="en-US"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Visualizations were essential in providing a clear representation of the data. They offered insights into patterns and helped identify factors contributing to fatal shooting incidents.</a:t>
              </a:r>
            </a:p>
            <a:p>
              <a:pPr marR="0" algn="ctr">
                <a:lnSpc>
                  <a:spcPct val="107000"/>
                </a:lnSpc>
                <a:spcBef>
                  <a:spcPts val="0"/>
                </a:spcBef>
                <a:spcAft>
                  <a:spcPts val="800"/>
                </a:spcAft>
              </a:pPr>
              <a:r>
                <a:rPr lang="en-US"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Feature Distribution: Analyzed the distribution of features to understand their characteristics.</a:t>
              </a:r>
            </a:p>
            <a:p>
              <a:pPr marR="0" algn="ctr">
                <a:lnSpc>
                  <a:spcPct val="107000"/>
                </a:lnSpc>
                <a:spcBef>
                  <a:spcPts val="0"/>
                </a:spcBef>
                <a:spcAft>
                  <a:spcPts val="800"/>
                </a:spcAft>
              </a:pPr>
              <a:r>
                <a:rPr lang="en-US"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Correlation Analysis: Highlighted correlations between features using Heatmaps</a:t>
              </a:r>
            </a:p>
            <a:p>
              <a:pPr marR="0" algn="ctr">
                <a:lnSpc>
                  <a:spcPct val="107000"/>
                </a:lnSpc>
                <a:spcBef>
                  <a:spcPts val="0"/>
                </a:spcBef>
                <a:spcAft>
                  <a:spcPts val="800"/>
                </a:spcAft>
              </a:pPr>
              <a:r>
                <a:rPr lang="en-US"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PCA Scatter Plot: Visualized the data before and after removal of outliers. </a:t>
              </a:r>
            </a:p>
            <a:p>
              <a:pPr marL="0" marR="0" algn="ctr">
                <a:lnSpc>
                  <a:spcPct val="107000"/>
                </a:lnSpc>
                <a:spcBef>
                  <a:spcPts val="0"/>
                </a:spcBef>
                <a:spcAft>
                  <a:spcPts val="800"/>
                </a:spcAft>
              </a:pPr>
              <a:r>
                <a:rPr lang="en-US" sz="1200" kern="1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By performing a thorough EDA, we ensured our dataset was ready for predictive modeling, providing a solid foundation for developing our machine learning model.</a:t>
              </a:r>
            </a:p>
            <a:p>
              <a:pPr marL="0" marR="0" algn="ctr">
                <a:lnSpc>
                  <a:spcPct val="107000"/>
                </a:lnSpc>
                <a:spcBef>
                  <a:spcPts val="0"/>
                </a:spcBef>
                <a:spcAft>
                  <a:spcPts val="800"/>
                </a:spcAft>
              </a:pPr>
              <a:endParaRPr lang="en-US"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endParaRPr lang="en-US"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8" name="Group 17">
            <a:extLst>
              <a:ext uri="{FF2B5EF4-FFF2-40B4-BE49-F238E27FC236}">
                <a16:creationId xmlns:a16="http://schemas.microsoft.com/office/drawing/2014/main" id="{0CAE114B-9842-A887-49C0-5A239C93D4AC}"/>
              </a:ext>
            </a:extLst>
          </p:cNvPr>
          <p:cNvGrpSpPr/>
          <p:nvPr/>
        </p:nvGrpSpPr>
        <p:grpSpPr>
          <a:xfrm>
            <a:off x="355022" y="4660898"/>
            <a:ext cx="8576649" cy="768355"/>
            <a:chOff x="2486527" y="-2360140"/>
            <a:chExt cx="4286402" cy="1999233"/>
          </a:xfrm>
        </p:grpSpPr>
        <p:sp>
          <p:nvSpPr>
            <p:cNvPr id="19" name="Shape 8">
              <a:extLst>
                <a:ext uri="{FF2B5EF4-FFF2-40B4-BE49-F238E27FC236}">
                  <a16:creationId xmlns:a16="http://schemas.microsoft.com/office/drawing/2014/main" id="{6438BF1B-89B5-6774-E3E7-CF45044A6888}"/>
                </a:ext>
              </a:extLst>
            </p:cNvPr>
            <p:cNvSpPr/>
            <p:nvPr/>
          </p:nvSpPr>
          <p:spPr>
            <a:xfrm>
              <a:off x="2486527" y="-2360140"/>
              <a:ext cx="4286402" cy="1939565"/>
            </a:xfrm>
            <a:prstGeom prst="roundRect">
              <a:avLst>
                <a:gd name="adj" fmla="val 5240"/>
              </a:avLst>
            </a:prstGeom>
            <a:solidFill>
              <a:srgbClr val="003180"/>
            </a:solidFill>
            <a:ln w="7620">
              <a:solidFill>
                <a:srgbClr val="194A99"/>
              </a:solidFill>
              <a:prstDash val="solid"/>
            </a:ln>
          </p:spPr>
          <p:txBody>
            <a:bodyPr/>
            <a:lstStyle/>
            <a:p>
              <a:endParaRPr lang="en-US" dirty="0"/>
            </a:p>
          </p:txBody>
        </p:sp>
        <p:sp>
          <p:nvSpPr>
            <p:cNvPr id="20" name="Text 10">
              <a:extLst>
                <a:ext uri="{FF2B5EF4-FFF2-40B4-BE49-F238E27FC236}">
                  <a16:creationId xmlns:a16="http://schemas.microsoft.com/office/drawing/2014/main" id="{C44B8BF7-E0C8-67BC-06A7-97CF2B9CBCF5}"/>
                </a:ext>
              </a:extLst>
            </p:cNvPr>
            <p:cNvSpPr/>
            <p:nvPr/>
          </p:nvSpPr>
          <p:spPr>
            <a:xfrm>
              <a:off x="2603036" y="-2300472"/>
              <a:ext cx="3958514" cy="1939565"/>
            </a:xfrm>
            <a:prstGeom prst="rect">
              <a:avLst/>
            </a:prstGeom>
            <a:noFill/>
            <a:ln/>
          </p:spPr>
          <p:txBody>
            <a:bodyPr wrap="square" rtlCol="0" anchor="t"/>
            <a:lstStyle/>
            <a:p>
              <a:pPr marL="0" marR="0" algn="ctr">
                <a:lnSpc>
                  <a:spcPct val="107000"/>
                </a:lnSpc>
                <a:spcBef>
                  <a:spcPts val="0"/>
                </a:spcBef>
                <a:spcAft>
                  <a:spcPts val="800"/>
                </a:spcAft>
              </a:pPr>
              <a:r>
                <a:rPr lang="en-US" sz="1200"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Columns Worked With:</a:t>
              </a:r>
            </a:p>
            <a:p>
              <a:pPr marL="0" marR="0" algn="ctr">
                <a:lnSpc>
                  <a:spcPct val="107000"/>
                </a:lnSpc>
                <a:spcBef>
                  <a:spcPts val="0"/>
                </a:spcBef>
                <a:spcAft>
                  <a:spcPts val="800"/>
                </a:spcAft>
              </a:pPr>
              <a:r>
                <a:rPr lang="en-US" sz="1200"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PRECINCT, JURISDICTION_CODE, STATISTICAL_MURDER_FLAG, X_COORD_CD, Y_COORD_CD, Latitude, Longitude</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858000"/>
          </a:xfrm>
          <a:prstGeom prst="rect">
            <a:avLst/>
          </a:prstGeom>
        </p:spPr>
      </p:pic>
      <p:sp>
        <p:nvSpPr>
          <p:cNvPr id="3" name="Shape 0"/>
          <p:cNvSpPr/>
          <p:nvPr/>
        </p:nvSpPr>
        <p:spPr>
          <a:xfrm>
            <a:off x="0" y="1"/>
            <a:ext cx="9144000" cy="6895952"/>
          </a:xfrm>
          <a:prstGeom prst="rect">
            <a:avLst/>
          </a:prstGeom>
          <a:solidFill>
            <a:srgbClr val="09151A">
              <a:alpha val="75000"/>
            </a:srgbClr>
          </a:solidFill>
          <a:ln/>
        </p:spPr>
        <p:txBody>
          <a:bodyPr/>
          <a:lstStyle/>
          <a:p>
            <a:endParaRPr lang="en-US" dirty="0"/>
          </a:p>
        </p:txBody>
      </p:sp>
      <p:sp>
        <p:nvSpPr>
          <p:cNvPr id="5" name="Text 1"/>
          <p:cNvSpPr/>
          <p:nvPr/>
        </p:nvSpPr>
        <p:spPr>
          <a:xfrm>
            <a:off x="2297655" y="294904"/>
            <a:ext cx="4563814" cy="394469"/>
          </a:xfrm>
          <a:prstGeom prst="rect">
            <a:avLst/>
          </a:prstGeom>
          <a:noFill/>
          <a:ln/>
        </p:spPr>
        <p:txBody>
          <a:bodyPr wrap="none" rtlCol="0" anchor="t"/>
          <a:lstStyle/>
          <a:p>
            <a:pPr algn="ctr">
              <a:lnSpc>
                <a:spcPts val="3106"/>
              </a:lnSpc>
            </a:pPr>
            <a:r>
              <a:rPr lang="en-US" sz="2485" dirty="0">
                <a:solidFill>
                  <a:srgbClr val="F5F0F0"/>
                </a:solidFill>
                <a:latin typeface="adonis-web" pitchFamily="34" charset="0"/>
                <a:ea typeface="adonis-web" pitchFamily="34" charset="-122"/>
                <a:cs typeface="adonis-web" pitchFamily="34" charset="-120"/>
              </a:rPr>
              <a:t>Visualizations</a:t>
            </a:r>
            <a:endParaRPr lang="en-US" sz="2485" dirty="0"/>
          </a:p>
        </p:txBody>
      </p:sp>
      <p:sp>
        <p:nvSpPr>
          <p:cNvPr id="16" name="Shape 2">
            <a:extLst>
              <a:ext uri="{FF2B5EF4-FFF2-40B4-BE49-F238E27FC236}">
                <a16:creationId xmlns:a16="http://schemas.microsoft.com/office/drawing/2014/main" id="{6E692FC9-8419-7C6C-8254-D9A46C6FDB64}"/>
              </a:ext>
            </a:extLst>
          </p:cNvPr>
          <p:cNvSpPr/>
          <p:nvPr/>
        </p:nvSpPr>
        <p:spPr>
          <a:xfrm>
            <a:off x="705827" y="990791"/>
            <a:ext cx="3005619" cy="2417926"/>
          </a:xfrm>
          <a:prstGeom prst="roundRect">
            <a:avLst>
              <a:gd name="adj" fmla="val 5240"/>
            </a:avLst>
          </a:prstGeom>
          <a:solidFill>
            <a:srgbClr val="003180"/>
          </a:solidFill>
          <a:ln w="7620">
            <a:solidFill>
              <a:srgbClr val="194A99"/>
            </a:solidFill>
            <a:prstDash val="solid"/>
          </a:ln>
        </p:spPr>
        <p:txBody>
          <a:bodyPr/>
          <a:lstStyle/>
          <a:p>
            <a:endParaRPr lang="en-US" dirty="0"/>
          </a:p>
        </p:txBody>
      </p:sp>
      <p:pic>
        <p:nvPicPr>
          <p:cNvPr id="4" name="Picture 3">
            <a:extLst>
              <a:ext uri="{FF2B5EF4-FFF2-40B4-BE49-F238E27FC236}">
                <a16:creationId xmlns:a16="http://schemas.microsoft.com/office/drawing/2014/main" id="{CE249CF4-5BD8-1241-EA1F-D6E0A1E46AD5}"/>
              </a:ext>
            </a:extLst>
          </p:cNvPr>
          <p:cNvPicPr>
            <a:picLocks noChangeAspect="1"/>
          </p:cNvPicPr>
          <p:nvPr/>
        </p:nvPicPr>
        <p:blipFill>
          <a:blip r:embed="rId4"/>
          <a:stretch>
            <a:fillRect/>
          </a:stretch>
        </p:blipFill>
        <p:spPr>
          <a:xfrm>
            <a:off x="790205" y="1163018"/>
            <a:ext cx="2824865" cy="2068633"/>
          </a:xfrm>
          <a:prstGeom prst="rect">
            <a:avLst/>
          </a:prstGeom>
        </p:spPr>
      </p:pic>
      <p:sp>
        <p:nvSpPr>
          <p:cNvPr id="12" name="Shape 2">
            <a:extLst>
              <a:ext uri="{FF2B5EF4-FFF2-40B4-BE49-F238E27FC236}">
                <a16:creationId xmlns:a16="http://schemas.microsoft.com/office/drawing/2014/main" id="{DDF6F241-DB92-50DF-3689-A762E62E0D83}"/>
              </a:ext>
            </a:extLst>
          </p:cNvPr>
          <p:cNvSpPr/>
          <p:nvPr/>
        </p:nvSpPr>
        <p:spPr>
          <a:xfrm>
            <a:off x="705827" y="3946012"/>
            <a:ext cx="3005619" cy="2417926"/>
          </a:xfrm>
          <a:prstGeom prst="roundRect">
            <a:avLst>
              <a:gd name="adj" fmla="val 5240"/>
            </a:avLst>
          </a:prstGeom>
          <a:solidFill>
            <a:srgbClr val="003180"/>
          </a:solidFill>
          <a:ln w="7620">
            <a:solidFill>
              <a:srgbClr val="194A99"/>
            </a:solidFill>
            <a:prstDash val="solid"/>
          </a:ln>
        </p:spPr>
        <p:txBody>
          <a:bodyPr/>
          <a:lstStyle/>
          <a:p>
            <a:endParaRPr lang="en-US" dirty="0"/>
          </a:p>
        </p:txBody>
      </p:sp>
      <p:sp>
        <p:nvSpPr>
          <p:cNvPr id="13" name="Shape 2">
            <a:extLst>
              <a:ext uri="{FF2B5EF4-FFF2-40B4-BE49-F238E27FC236}">
                <a16:creationId xmlns:a16="http://schemas.microsoft.com/office/drawing/2014/main" id="{BB607945-B187-0EE9-BE92-4F73F12B163F}"/>
              </a:ext>
            </a:extLst>
          </p:cNvPr>
          <p:cNvSpPr/>
          <p:nvPr/>
        </p:nvSpPr>
        <p:spPr>
          <a:xfrm>
            <a:off x="5153719" y="957939"/>
            <a:ext cx="3005619" cy="2417926"/>
          </a:xfrm>
          <a:prstGeom prst="roundRect">
            <a:avLst>
              <a:gd name="adj" fmla="val 5240"/>
            </a:avLst>
          </a:prstGeom>
          <a:solidFill>
            <a:srgbClr val="003180"/>
          </a:solidFill>
          <a:ln w="7620">
            <a:solidFill>
              <a:srgbClr val="194A99"/>
            </a:solidFill>
            <a:prstDash val="solid"/>
          </a:ln>
        </p:spPr>
        <p:txBody>
          <a:bodyPr/>
          <a:lstStyle/>
          <a:p>
            <a:endParaRPr lang="en-US" dirty="0"/>
          </a:p>
        </p:txBody>
      </p:sp>
      <p:pic>
        <p:nvPicPr>
          <p:cNvPr id="10" name="Picture 9">
            <a:extLst>
              <a:ext uri="{FF2B5EF4-FFF2-40B4-BE49-F238E27FC236}">
                <a16:creationId xmlns:a16="http://schemas.microsoft.com/office/drawing/2014/main" id="{33A018E3-323D-98C8-B5F3-F64BF6EEC815}"/>
              </a:ext>
            </a:extLst>
          </p:cNvPr>
          <p:cNvPicPr>
            <a:picLocks noChangeAspect="1"/>
          </p:cNvPicPr>
          <p:nvPr/>
        </p:nvPicPr>
        <p:blipFill>
          <a:blip r:embed="rId5"/>
          <a:stretch>
            <a:fillRect/>
          </a:stretch>
        </p:blipFill>
        <p:spPr>
          <a:xfrm>
            <a:off x="5274792" y="1102152"/>
            <a:ext cx="2763472" cy="2129499"/>
          </a:xfrm>
          <a:prstGeom prst="rect">
            <a:avLst/>
          </a:prstGeom>
        </p:spPr>
      </p:pic>
      <p:pic>
        <p:nvPicPr>
          <p:cNvPr id="11" name="Picture 10">
            <a:extLst>
              <a:ext uri="{FF2B5EF4-FFF2-40B4-BE49-F238E27FC236}">
                <a16:creationId xmlns:a16="http://schemas.microsoft.com/office/drawing/2014/main" id="{6CC9FE13-DAA8-2F32-2B1E-441DB61BBE99}"/>
              </a:ext>
            </a:extLst>
          </p:cNvPr>
          <p:cNvPicPr>
            <a:picLocks noChangeAspect="1"/>
          </p:cNvPicPr>
          <p:nvPr/>
        </p:nvPicPr>
        <p:blipFill>
          <a:blip r:embed="rId6"/>
          <a:stretch>
            <a:fillRect/>
          </a:stretch>
        </p:blipFill>
        <p:spPr>
          <a:xfrm>
            <a:off x="818704" y="4121288"/>
            <a:ext cx="2805481" cy="2068633"/>
          </a:xfrm>
          <a:prstGeom prst="rect">
            <a:avLst/>
          </a:prstGeom>
        </p:spPr>
      </p:pic>
      <p:sp>
        <p:nvSpPr>
          <p:cNvPr id="18" name="TextBox 17">
            <a:extLst>
              <a:ext uri="{FF2B5EF4-FFF2-40B4-BE49-F238E27FC236}">
                <a16:creationId xmlns:a16="http://schemas.microsoft.com/office/drawing/2014/main" id="{56C07B94-A88B-552C-A80B-F403502DED70}"/>
              </a:ext>
            </a:extLst>
          </p:cNvPr>
          <p:cNvSpPr txBox="1"/>
          <p:nvPr/>
        </p:nvSpPr>
        <p:spPr>
          <a:xfrm>
            <a:off x="4145816" y="3631262"/>
            <a:ext cx="4563814" cy="3153812"/>
          </a:xfrm>
          <a:prstGeom prst="rect">
            <a:avLst/>
          </a:prstGeom>
          <a:noFill/>
        </p:spPr>
        <p:txBody>
          <a:bodyPr wrap="square" rtlCol="0">
            <a:spAutoFit/>
          </a:bodyPr>
          <a:lstStyle/>
          <a:p>
            <a:pPr marL="171450" marR="0" indent="-171450" algn="ctr">
              <a:lnSpc>
                <a:spcPct val="107000"/>
              </a:lnSpc>
              <a:spcBef>
                <a:spcPts val="0"/>
              </a:spcBef>
              <a:spcAft>
                <a:spcPts val="800"/>
              </a:spcAft>
              <a:buFont typeface="Arial" panose="020B0604020202020204" pitchFamily="34" charset="0"/>
              <a:buChar char="•"/>
            </a:pPr>
            <a:r>
              <a:rPr lang="en-US" sz="1200" kern="100" dirty="0">
                <a:solidFill>
                  <a:srgbClr val="FFC000"/>
                </a:solidFill>
                <a:latin typeface="Rockwell" panose="02060603020205020403" pitchFamily="18" charset="0"/>
                <a:ea typeface="Calibri" panose="020F0502020204030204" pitchFamily="34" charset="0"/>
                <a:cs typeface="Times New Roman" panose="02020603050405020304" pitchFamily="18" charset="0"/>
              </a:rPr>
              <a:t> </a:t>
            </a:r>
            <a:r>
              <a:rPr lang="en-US" sz="1200" kern="100" dirty="0">
                <a:solidFill>
                  <a:srgbClr val="FFC000"/>
                </a:solidFill>
                <a:effectLst/>
                <a:latin typeface="Rockwell" panose="02060603020205020403" pitchFamily="18" charset="0"/>
                <a:ea typeface="Calibri" panose="020F0502020204030204" pitchFamily="34" charset="0"/>
                <a:cs typeface="Times New Roman" panose="02020603050405020304" pitchFamily="18" charset="0"/>
              </a:rPr>
              <a:t>Feature Distribution</a:t>
            </a:r>
            <a:r>
              <a:rPr lang="en-US" sz="1200" kern="100" dirty="0">
                <a:solidFill>
                  <a:schemeClr val="bg1"/>
                </a:solidFill>
                <a:effectLst/>
                <a:latin typeface="Rockwell" panose="02060603020205020403" pitchFamily="18" charset="0"/>
                <a:ea typeface="Calibri" panose="020F0502020204030204" pitchFamily="34" charset="0"/>
                <a:cs typeface="Times New Roman" panose="02020603050405020304" pitchFamily="18" charset="0"/>
              </a:rPr>
              <a:t>:  The histograms display the distribution of key numerical columns in the dataset, specifically 'PRECINCT', 'X_COORD_CD', and 'Y_COORD_CD'.</a:t>
            </a:r>
          </a:p>
          <a:p>
            <a:pPr marL="171450" marR="0" indent="-171450" algn="ctr">
              <a:lnSpc>
                <a:spcPct val="107000"/>
              </a:lnSpc>
              <a:spcBef>
                <a:spcPts val="0"/>
              </a:spcBef>
              <a:spcAft>
                <a:spcPts val="800"/>
              </a:spcAft>
              <a:buFont typeface="Arial" panose="020B0604020202020204" pitchFamily="34" charset="0"/>
              <a:buChar char="•"/>
            </a:pPr>
            <a:r>
              <a:rPr lang="en-US" sz="1200" kern="100" dirty="0">
                <a:solidFill>
                  <a:srgbClr val="FFC000"/>
                </a:solidFill>
                <a:effectLst/>
                <a:latin typeface="Rockwell" panose="02060603020205020403" pitchFamily="18" charset="0"/>
                <a:ea typeface="Calibri" panose="020F0502020204030204" pitchFamily="34" charset="0"/>
                <a:cs typeface="Times New Roman" panose="02020603050405020304" pitchFamily="18" charset="0"/>
              </a:rPr>
              <a:t>  PRECINCT:  </a:t>
            </a:r>
            <a:r>
              <a:rPr lang="en-US" sz="1200" kern="100" dirty="0">
                <a:solidFill>
                  <a:schemeClr val="bg1"/>
                </a:solidFill>
                <a:effectLst/>
                <a:latin typeface="Rockwell" panose="02060603020205020403" pitchFamily="18" charset="0"/>
                <a:ea typeface="Calibri" panose="020F0502020204030204" pitchFamily="34" charset="0"/>
                <a:cs typeface="Times New Roman" panose="02020603050405020304" pitchFamily="18" charset="0"/>
              </a:rPr>
              <a:t>This histogram shows the distribution of shooting incidents across different police precincts in New York City. It helps in identifying precincts with higher or lower frequencies of incidents.</a:t>
            </a:r>
          </a:p>
          <a:p>
            <a:pPr marL="171450" marR="0" indent="-171450" algn="ctr">
              <a:lnSpc>
                <a:spcPct val="107000"/>
              </a:lnSpc>
              <a:spcBef>
                <a:spcPts val="0"/>
              </a:spcBef>
              <a:spcAft>
                <a:spcPts val="800"/>
              </a:spcAft>
              <a:buFont typeface="Arial" panose="020B0604020202020204" pitchFamily="34" charset="0"/>
              <a:buChar char="•"/>
            </a:pPr>
            <a:r>
              <a:rPr lang="en-US" sz="1200" kern="100" dirty="0">
                <a:solidFill>
                  <a:schemeClr val="bg1"/>
                </a:solidFill>
                <a:effectLst/>
                <a:latin typeface="Rockwell" panose="02060603020205020403" pitchFamily="18" charset="0"/>
                <a:ea typeface="Calibri" panose="020F0502020204030204" pitchFamily="34" charset="0"/>
                <a:cs typeface="Times New Roman" panose="02020603050405020304" pitchFamily="18" charset="0"/>
              </a:rPr>
              <a:t>  </a:t>
            </a:r>
            <a:r>
              <a:rPr lang="en-US" sz="1200" kern="100" dirty="0">
                <a:solidFill>
                  <a:srgbClr val="FFC000"/>
                </a:solidFill>
                <a:effectLst/>
                <a:latin typeface="Rockwell" panose="02060603020205020403" pitchFamily="18" charset="0"/>
                <a:ea typeface="Calibri" panose="020F0502020204030204" pitchFamily="34" charset="0"/>
                <a:cs typeface="Times New Roman" panose="02020603050405020304" pitchFamily="18" charset="0"/>
              </a:rPr>
              <a:t>X_COORD_CD and Y_COORD_CD: </a:t>
            </a:r>
            <a:r>
              <a:rPr lang="en-US" sz="1200" kern="100" dirty="0">
                <a:solidFill>
                  <a:schemeClr val="bg1"/>
                </a:solidFill>
                <a:effectLst/>
                <a:latin typeface="Rockwell" panose="02060603020205020403" pitchFamily="18" charset="0"/>
                <a:ea typeface="Calibri" panose="020F0502020204030204" pitchFamily="34" charset="0"/>
                <a:cs typeface="Times New Roman" panose="02020603050405020304" pitchFamily="18" charset="0"/>
              </a:rPr>
              <a:t>These histograms illustrate the distribution of the geographical coordinates of shooting incidents. They provide insights into the spatial spread and concentration of incidents based on their x and y coordinates.</a:t>
            </a:r>
          </a:p>
          <a:p>
            <a:pPr algn="ctr"/>
            <a:endParaRPr lang="en-US" sz="1200" dirty="0">
              <a:solidFill>
                <a:schemeClr val="bg1"/>
              </a:solidFill>
              <a:latin typeface="Rockwell" panose="02060603020205020403" pitchFamily="18" charset="0"/>
            </a:endParaRPr>
          </a:p>
        </p:txBody>
      </p:sp>
    </p:spTree>
    <p:extLst>
      <p:ext uri="{BB962C8B-B14F-4D97-AF65-F5344CB8AC3E}">
        <p14:creationId xmlns:p14="http://schemas.microsoft.com/office/powerpoint/2010/main" val="3178047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858000"/>
          </a:xfrm>
          <a:prstGeom prst="rect">
            <a:avLst/>
          </a:prstGeom>
        </p:spPr>
      </p:pic>
      <p:sp>
        <p:nvSpPr>
          <p:cNvPr id="3" name="Shape 0"/>
          <p:cNvSpPr/>
          <p:nvPr/>
        </p:nvSpPr>
        <p:spPr>
          <a:xfrm>
            <a:off x="0" y="0"/>
            <a:ext cx="9144000" cy="6858000"/>
          </a:xfrm>
          <a:prstGeom prst="rect">
            <a:avLst/>
          </a:prstGeom>
          <a:solidFill>
            <a:srgbClr val="09151A">
              <a:alpha val="75000"/>
            </a:srgbClr>
          </a:solidFill>
          <a:ln/>
        </p:spPr>
        <p:txBody>
          <a:bodyPr/>
          <a:lstStyle/>
          <a:p>
            <a:endParaRPr lang="en-US" dirty="0"/>
          </a:p>
        </p:txBody>
      </p:sp>
      <p:sp>
        <p:nvSpPr>
          <p:cNvPr id="5" name="Text 1"/>
          <p:cNvSpPr/>
          <p:nvPr/>
        </p:nvSpPr>
        <p:spPr>
          <a:xfrm>
            <a:off x="2297655" y="294904"/>
            <a:ext cx="4563814" cy="394469"/>
          </a:xfrm>
          <a:prstGeom prst="rect">
            <a:avLst/>
          </a:prstGeom>
          <a:noFill/>
          <a:ln/>
        </p:spPr>
        <p:txBody>
          <a:bodyPr wrap="none" rtlCol="0" anchor="t"/>
          <a:lstStyle/>
          <a:p>
            <a:pPr algn="ctr">
              <a:lnSpc>
                <a:spcPts val="3106"/>
              </a:lnSpc>
            </a:pPr>
            <a:r>
              <a:rPr lang="en-US" sz="2485" dirty="0">
                <a:solidFill>
                  <a:srgbClr val="F5F0F0"/>
                </a:solidFill>
                <a:latin typeface="adonis-web" pitchFamily="34" charset="0"/>
                <a:ea typeface="adonis-web" pitchFamily="34" charset="-122"/>
                <a:cs typeface="adonis-web" pitchFamily="34" charset="-120"/>
              </a:rPr>
              <a:t>Visualizations</a:t>
            </a:r>
            <a:endParaRPr lang="en-US" sz="2485" dirty="0"/>
          </a:p>
        </p:txBody>
      </p:sp>
      <p:sp>
        <p:nvSpPr>
          <p:cNvPr id="18" name="TextBox 17">
            <a:extLst>
              <a:ext uri="{FF2B5EF4-FFF2-40B4-BE49-F238E27FC236}">
                <a16:creationId xmlns:a16="http://schemas.microsoft.com/office/drawing/2014/main" id="{56C07B94-A88B-552C-A80B-F403502DED70}"/>
              </a:ext>
            </a:extLst>
          </p:cNvPr>
          <p:cNvSpPr txBox="1"/>
          <p:nvPr/>
        </p:nvSpPr>
        <p:spPr>
          <a:xfrm>
            <a:off x="163104" y="3242109"/>
            <a:ext cx="8832916" cy="3366050"/>
          </a:xfrm>
          <a:prstGeom prst="rect">
            <a:avLst/>
          </a:prstGeom>
          <a:noFill/>
        </p:spPr>
        <p:txBody>
          <a:bodyPr wrap="square" rtlCol="0">
            <a:spAutoFit/>
          </a:bodyPr>
          <a:lstStyle/>
          <a:p>
            <a:pPr marR="0" algn="ctr">
              <a:lnSpc>
                <a:spcPct val="107000"/>
              </a:lnSpc>
              <a:spcBef>
                <a:spcPts val="0"/>
              </a:spcBef>
              <a:spcAft>
                <a:spcPts val="800"/>
              </a:spcAft>
            </a:pPr>
            <a:r>
              <a:rPr lang="en-US" sz="1200" kern="100" dirty="0">
                <a:solidFill>
                  <a:srgbClr val="FF0000"/>
                </a:solidFill>
                <a:latin typeface="Rockwell" panose="02060603020205020403" pitchFamily="18" charset="0"/>
                <a:ea typeface="Calibri" panose="020F0502020204030204" pitchFamily="34" charset="0"/>
                <a:cs typeface="Times New Roman" panose="02020603050405020304" pitchFamily="18" charset="0"/>
              </a:rPr>
              <a:t>Boxplots are essential for visualizing the distribution of numerical features and identifying outliers within the dataset. Outliers can significantly affect the performance of machine learning models, so it is crucial to detect and handle them appropriately.</a:t>
            </a:r>
          </a:p>
          <a:p>
            <a:pPr marR="0" algn="ctr">
              <a:lnSpc>
                <a:spcPct val="107000"/>
              </a:lnSpc>
              <a:spcBef>
                <a:spcPts val="0"/>
              </a:spcBef>
              <a:spcAft>
                <a:spcPts val="800"/>
              </a:spcAft>
            </a:pPr>
            <a:r>
              <a:rPr lang="en-US" sz="1200" b="1" kern="100" dirty="0">
                <a:solidFill>
                  <a:schemeClr val="bg1"/>
                </a:solidFill>
                <a:latin typeface="Rockwell" panose="02060603020205020403" pitchFamily="18" charset="0"/>
                <a:ea typeface="Calibri" panose="020F0502020204030204" pitchFamily="34" charset="0"/>
                <a:cs typeface="Times New Roman" panose="02020603050405020304" pitchFamily="18" charset="0"/>
              </a:rPr>
              <a:t>Observations</a:t>
            </a:r>
            <a:endParaRPr lang="en-US" sz="1200" kern="100" dirty="0">
              <a:solidFill>
                <a:srgbClr val="FF0000"/>
              </a:solidFill>
              <a:latin typeface="Rockwell" panose="02060603020205020403" pitchFamily="18" charset="0"/>
              <a:ea typeface="Calibri" panose="020F0502020204030204" pitchFamily="34" charset="0"/>
              <a:cs typeface="Times New Roman" panose="02020603050405020304" pitchFamily="18" charset="0"/>
            </a:endParaRPr>
          </a:p>
          <a:p>
            <a:pPr marR="0" algn="ctr">
              <a:lnSpc>
                <a:spcPct val="107000"/>
              </a:lnSpc>
              <a:spcBef>
                <a:spcPts val="0"/>
              </a:spcBef>
              <a:spcAft>
                <a:spcPts val="800"/>
              </a:spcAft>
            </a:pPr>
            <a:r>
              <a:rPr lang="en-US" sz="1200" kern="100" dirty="0">
                <a:solidFill>
                  <a:srgbClr val="FFC000"/>
                </a:solidFill>
                <a:effectLst/>
                <a:latin typeface="Rockwell" panose="02060603020205020403" pitchFamily="18" charset="0"/>
                <a:ea typeface="Calibri" panose="020F0502020204030204" pitchFamily="34" charset="0"/>
                <a:cs typeface="Times New Roman" panose="02020603050405020304" pitchFamily="18" charset="0"/>
              </a:rPr>
              <a:t>PRECINCT:</a:t>
            </a:r>
            <a:r>
              <a:rPr lang="en-US" sz="1200" kern="100" dirty="0">
                <a:solidFill>
                  <a:schemeClr val="bg1"/>
                </a:solidFill>
                <a:effectLst/>
                <a:latin typeface="Rockwell" panose="02060603020205020403" pitchFamily="18" charset="0"/>
                <a:ea typeface="Calibri" panose="020F0502020204030204" pitchFamily="34" charset="0"/>
                <a:cs typeface="Times New Roman" panose="02020603050405020304" pitchFamily="18" charset="0"/>
              </a:rPr>
              <a:t>   The precinct column shows a fairly even distribution with no significant outliers.</a:t>
            </a:r>
          </a:p>
          <a:p>
            <a:pPr marL="0" marR="0" algn="ctr">
              <a:lnSpc>
                <a:spcPct val="107000"/>
              </a:lnSpc>
              <a:spcBef>
                <a:spcPts val="0"/>
              </a:spcBef>
              <a:spcAft>
                <a:spcPts val="800"/>
              </a:spcAft>
            </a:pPr>
            <a:r>
              <a:rPr lang="en-US" sz="1200" kern="100" dirty="0">
                <a:solidFill>
                  <a:srgbClr val="FFC000"/>
                </a:solidFill>
                <a:effectLst/>
                <a:latin typeface="Rockwell" panose="02060603020205020403" pitchFamily="18" charset="0"/>
                <a:ea typeface="Calibri" panose="020F0502020204030204" pitchFamily="34" charset="0"/>
                <a:cs typeface="Times New Roman" panose="02020603050405020304" pitchFamily="18" charset="0"/>
              </a:rPr>
              <a:t>JURISDICTION_CODE:</a:t>
            </a:r>
            <a:r>
              <a:rPr lang="en-US" sz="1200" kern="100" dirty="0">
                <a:solidFill>
                  <a:schemeClr val="bg1"/>
                </a:solidFill>
                <a:effectLst/>
                <a:latin typeface="Rockwell" panose="02060603020205020403" pitchFamily="18" charset="0"/>
                <a:ea typeface="Calibri" panose="020F0502020204030204" pitchFamily="34" charset="0"/>
                <a:cs typeface="Times New Roman" panose="02020603050405020304" pitchFamily="18" charset="0"/>
              </a:rPr>
              <a:t>   The jurisdiction code column has a few noticeable outliers which could indicate special cases or anomalies in the dataset.</a:t>
            </a:r>
          </a:p>
          <a:p>
            <a:pPr marL="0" marR="0" algn="ctr">
              <a:lnSpc>
                <a:spcPct val="107000"/>
              </a:lnSpc>
              <a:spcBef>
                <a:spcPts val="0"/>
              </a:spcBef>
              <a:spcAft>
                <a:spcPts val="800"/>
              </a:spcAft>
            </a:pPr>
            <a:r>
              <a:rPr lang="en-US" sz="1200" kern="100" dirty="0">
                <a:solidFill>
                  <a:srgbClr val="FFC000"/>
                </a:solidFill>
                <a:effectLst/>
                <a:latin typeface="Rockwell" panose="02060603020205020403" pitchFamily="18" charset="0"/>
                <a:ea typeface="Calibri" panose="020F0502020204030204" pitchFamily="34" charset="0"/>
                <a:cs typeface="Times New Roman" panose="02020603050405020304" pitchFamily="18" charset="0"/>
              </a:rPr>
              <a:t>X_COORD_CD and Y_COORD_CD:</a:t>
            </a:r>
            <a:r>
              <a:rPr lang="en-US" sz="1200" kern="100" dirty="0">
                <a:solidFill>
                  <a:schemeClr val="bg1"/>
                </a:solidFill>
                <a:effectLst/>
                <a:latin typeface="Rockwell" panose="02060603020205020403" pitchFamily="18" charset="0"/>
                <a:ea typeface="Calibri" panose="020F0502020204030204" pitchFamily="34" charset="0"/>
                <a:cs typeface="Times New Roman" panose="02020603050405020304" pitchFamily="18" charset="0"/>
              </a:rPr>
              <a:t>  Both X coordinate column show a large number of outliers. This might indicate data entry errors or rare but valid occurrences. where as in Y coordinate there aren’t outliers seen.</a:t>
            </a:r>
          </a:p>
          <a:p>
            <a:pPr algn="ctr">
              <a:lnSpc>
                <a:spcPct val="107000"/>
              </a:lnSpc>
              <a:spcAft>
                <a:spcPts val="800"/>
              </a:spcAft>
            </a:pPr>
            <a:r>
              <a:rPr lang="en-US" sz="1200" kern="100" dirty="0">
                <a:solidFill>
                  <a:srgbClr val="FFC000"/>
                </a:solidFill>
                <a:effectLst/>
                <a:latin typeface="Rockwell" panose="02060603020205020403" pitchFamily="18" charset="0"/>
                <a:ea typeface="Calibri" panose="020F0502020204030204" pitchFamily="34" charset="0"/>
                <a:cs typeface="Times New Roman" panose="02020603050405020304" pitchFamily="18" charset="0"/>
              </a:rPr>
              <a:t>Latitude and Longitude:</a:t>
            </a:r>
            <a:r>
              <a:rPr lang="en-US" sz="1200" kern="100" dirty="0">
                <a:solidFill>
                  <a:schemeClr val="bg1"/>
                </a:solidFill>
                <a:effectLst/>
                <a:latin typeface="Rockwell" panose="02060603020205020403" pitchFamily="18" charset="0"/>
                <a:ea typeface="Calibri" panose="020F0502020204030204" pitchFamily="34" charset="0"/>
                <a:cs typeface="Times New Roman" panose="02020603050405020304" pitchFamily="18" charset="0"/>
              </a:rPr>
              <a:t>   The longitude columns also display several outliers, which could be due to incorrect data entries or actual rare geographical points. where as in latitude column there aren’t outliers seen.</a:t>
            </a:r>
          </a:p>
          <a:p>
            <a:pPr marL="0" marR="0">
              <a:lnSpc>
                <a:spcPct val="107000"/>
              </a:lnSpc>
              <a:spcBef>
                <a:spcPts val="0"/>
              </a:spcBef>
              <a:spcAft>
                <a:spcPts val="800"/>
              </a:spcAft>
            </a:pPr>
            <a:r>
              <a:rPr lang="en-US" sz="1200" kern="100" dirty="0">
                <a:solidFill>
                  <a:schemeClr val="bg1"/>
                </a:solidFill>
                <a:effectLst/>
                <a:latin typeface="Rockwell" panose="02060603020205020403" pitchFamily="18" charset="0"/>
                <a:ea typeface="Calibri" panose="020F0502020204030204" pitchFamily="34" charset="0"/>
                <a:cs typeface="Times New Roman" panose="02020603050405020304" pitchFamily="18" charset="0"/>
              </a:rPr>
              <a:t> </a:t>
            </a:r>
          </a:p>
          <a:p>
            <a:pPr marL="171450" marR="0" indent="-171450" algn="ctr">
              <a:lnSpc>
                <a:spcPct val="107000"/>
              </a:lnSpc>
              <a:spcBef>
                <a:spcPts val="0"/>
              </a:spcBef>
              <a:spcAft>
                <a:spcPts val="800"/>
              </a:spcAft>
              <a:buFont typeface="Arial" panose="020B0604020202020204" pitchFamily="34" charset="0"/>
              <a:buChar char="•"/>
            </a:pPr>
            <a:endParaRPr lang="en-US" sz="1200" dirty="0">
              <a:solidFill>
                <a:schemeClr val="bg1"/>
              </a:solidFill>
              <a:latin typeface="Rockwell" panose="02060603020205020403" pitchFamily="18" charset="0"/>
            </a:endParaRPr>
          </a:p>
        </p:txBody>
      </p:sp>
      <p:pic>
        <p:nvPicPr>
          <p:cNvPr id="7" name="Picture 6">
            <a:extLst>
              <a:ext uri="{FF2B5EF4-FFF2-40B4-BE49-F238E27FC236}">
                <a16:creationId xmlns:a16="http://schemas.microsoft.com/office/drawing/2014/main" id="{78A34109-7ACC-865C-5628-C02C78242BF2}"/>
              </a:ext>
            </a:extLst>
          </p:cNvPr>
          <p:cNvPicPr>
            <a:picLocks noChangeAspect="1"/>
          </p:cNvPicPr>
          <p:nvPr/>
        </p:nvPicPr>
        <p:blipFill>
          <a:blip r:embed="rId4"/>
          <a:stretch>
            <a:fillRect/>
          </a:stretch>
        </p:blipFill>
        <p:spPr>
          <a:xfrm>
            <a:off x="1083501" y="942857"/>
            <a:ext cx="6985591" cy="2045768"/>
          </a:xfrm>
          <a:prstGeom prst="rect">
            <a:avLst/>
          </a:prstGeom>
        </p:spPr>
      </p:pic>
    </p:spTree>
    <p:extLst>
      <p:ext uri="{BB962C8B-B14F-4D97-AF65-F5344CB8AC3E}">
        <p14:creationId xmlns:p14="http://schemas.microsoft.com/office/powerpoint/2010/main" val="413804659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911</TotalTime>
  <Words>2755</Words>
  <Application>Microsoft Office PowerPoint</Application>
  <PresentationFormat>On-screen Show (4:3)</PresentationFormat>
  <Paragraphs>302</Paragraphs>
  <Slides>22</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adonis-web</vt:lpstr>
      <vt:lpstr>Arial</vt:lpstr>
      <vt:lpstr>Calibri</vt:lpstr>
      <vt:lpstr>Calibri Light</vt:lpstr>
      <vt:lpstr>Rockwell</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Aayush Shah</dc:creator>
  <cp:lastModifiedBy>Pushpak Shrimal</cp:lastModifiedBy>
  <cp:revision>34</cp:revision>
  <dcterms:created xsi:type="dcterms:W3CDTF">2020-12-23T13:36:53Z</dcterms:created>
  <dcterms:modified xsi:type="dcterms:W3CDTF">2025-01-01T08:22:16Z</dcterms:modified>
</cp:coreProperties>
</file>